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12" r:id="rId1"/>
  </p:sldMasterIdLst>
  <p:notesMasterIdLst>
    <p:notesMasterId r:id="rId23"/>
  </p:notesMasterIdLst>
  <p:handoutMasterIdLst>
    <p:handoutMasterId r:id="rId24"/>
  </p:handoutMasterIdLst>
  <p:sldIdLst>
    <p:sldId id="311" r:id="rId2"/>
    <p:sldId id="313" r:id="rId3"/>
    <p:sldId id="346" r:id="rId4"/>
    <p:sldId id="325" r:id="rId5"/>
    <p:sldId id="314" r:id="rId6"/>
    <p:sldId id="345" r:id="rId7"/>
    <p:sldId id="316" r:id="rId8"/>
    <p:sldId id="327" r:id="rId9"/>
    <p:sldId id="329" r:id="rId10"/>
    <p:sldId id="320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47" r:id="rId21"/>
    <p:sldId id="340" r:id="rId22"/>
  </p:sldIdLst>
  <p:sldSz cx="12192000" cy="6858000"/>
  <p:notesSz cx="9939338" cy="6807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D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2" autoAdjust="0"/>
    <p:restoredTop sz="94660"/>
  </p:normalViewPr>
  <p:slideViewPr>
    <p:cSldViewPr snapToGrid="0">
      <p:cViewPr varScale="1">
        <p:scale>
          <a:sx n="89" d="100"/>
          <a:sy n="89" d="100"/>
        </p:scale>
        <p:origin x="91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6658" cy="340469"/>
          </a:xfrm>
          <a:prstGeom prst="rect">
            <a:avLst/>
          </a:prstGeom>
        </p:spPr>
        <p:txBody>
          <a:bodyPr vert="horz" lIns="91783" tIns="45893" rIns="91783" bIns="4589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30350" y="2"/>
            <a:ext cx="4306658" cy="340469"/>
          </a:xfrm>
          <a:prstGeom prst="rect">
            <a:avLst/>
          </a:prstGeom>
        </p:spPr>
        <p:txBody>
          <a:bodyPr vert="horz" lIns="91783" tIns="45893" rIns="91783" bIns="45893" rtlCol="0"/>
          <a:lstStyle>
            <a:lvl1pPr algn="r">
              <a:defRPr sz="1200"/>
            </a:lvl1pPr>
          </a:lstStyle>
          <a:p>
            <a:fld id="{1A072EFE-44A8-45A1-B010-B678B20D30DB}" type="datetimeFigureOut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65642"/>
            <a:ext cx="4306658" cy="340469"/>
          </a:xfrm>
          <a:prstGeom prst="rect">
            <a:avLst/>
          </a:prstGeom>
        </p:spPr>
        <p:txBody>
          <a:bodyPr vert="horz" lIns="91783" tIns="45893" rIns="91783" bIns="4589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30350" y="6465642"/>
            <a:ext cx="4306658" cy="340469"/>
          </a:xfrm>
          <a:prstGeom prst="rect">
            <a:avLst/>
          </a:prstGeom>
        </p:spPr>
        <p:txBody>
          <a:bodyPr vert="horz" lIns="91783" tIns="45893" rIns="91783" bIns="45893" rtlCol="0" anchor="b"/>
          <a:lstStyle>
            <a:lvl1pPr algn="r">
              <a:defRPr sz="1200"/>
            </a:lvl1pPr>
          </a:lstStyle>
          <a:p>
            <a:fld id="{DDEE967F-DC8C-483B-BDBC-B32852857A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099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4307048" cy="341542"/>
          </a:xfrm>
          <a:prstGeom prst="rect">
            <a:avLst/>
          </a:prstGeom>
        </p:spPr>
        <p:txBody>
          <a:bodyPr vert="horz" lIns="91364" tIns="45685" rIns="91364" bIns="4568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2" y="4"/>
            <a:ext cx="4307048" cy="341542"/>
          </a:xfrm>
          <a:prstGeom prst="rect">
            <a:avLst/>
          </a:prstGeom>
        </p:spPr>
        <p:txBody>
          <a:bodyPr vert="horz" lIns="91364" tIns="45685" rIns="91364" bIns="45685" rtlCol="0"/>
          <a:lstStyle>
            <a:lvl1pPr algn="r">
              <a:defRPr sz="1200"/>
            </a:lvl1pPr>
          </a:lstStyle>
          <a:p>
            <a:fld id="{01425AB3-A94A-4B14-8791-73008F2966EF}" type="datetimeFigureOut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1462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4" tIns="45685" rIns="91364" bIns="4568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7" y="3275968"/>
            <a:ext cx="7951469" cy="2680334"/>
          </a:xfrm>
          <a:prstGeom prst="rect">
            <a:avLst/>
          </a:prstGeom>
        </p:spPr>
        <p:txBody>
          <a:bodyPr vert="horz" lIns="91364" tIns="45685" rIns="91364" bIns="4568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6465660"/>
            <a:ext cx="4307048" cy="341542"/>
          </a:xfrm>
          <a:prstGeom prst="rect">
            <a:avLst/>
          </a:prstGeom>
        </p:spPr>
        <p:txBody>
          <a:bodyPr vert="horz" lIns="91364" tIns="45685" rIns="91364" bIns="4568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2" y="6465660"/>
            <a:ext cx="4307048" cy="341542"/>
          </a:xfrm>
          <a:prstGeom prst="rect">
            <a:avLst/>
          </a:prstGeom>
        </p:spPr>
        <p:txBody>
          <a:bodyPr vert="horz" lIns="91364" tIns="45685" rIns="91364" bIns="45685" rtlCol="0" anchor="b"/>
          <a:lstStyle>
            <a:lvl1pPr algn="r">
              <a:defRPr sz="1200"/>
            </a:lvl1pPr>
          </a:lstStyle>
          <a:p>
            <a:fld id="{7455E3FD-DF6F-42E7-BA36-2DAB2F15C8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638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32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7988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2781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2813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8868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8753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808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6933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1417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284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7280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9402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0921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250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3716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2096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4739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577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088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49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1462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E3FD-DF6F-42E7-BA36-2DAB2F15C86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1404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57518-5186-4A98-B8A1-4DCCE2E5B289}" type="datetime1">
              <a:rPr lang="en-US" altLang="ja-JP" smtClean="0"/>
              <a:t>9/23/2020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648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8D49-00FB-49B6-AEB3-7DE7AE4A173B}" type="datetime1">
              <a:rPr lang="en-US" altLang="ja-JP" smtClean="0"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88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3570-0BD2-400A-A7EF-556B95ECB57C}" type="datetime1">
              <a:rPr lang="en-US" altLang="ja-JP" smtClean="0"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07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BD47F-B700-488B-8947-BE48C15F4987}" type="datetime1">
              <a:rPr lang="en-US" altLang="ja-JP" smtClean="0"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538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73C3-CACD-4D6E-9452-9535C4355D50}" type="datetime1">
              <a:rPr lang="en-US" altLang="ja-JP" smtClean="0"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76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41E21-6F9B-47D0-996A-D4E627E9050E}" type="datetime1">
              <a:rPr lang="en-US" altLang="ja-JP" smtClean="0"/>
              <a:t>9/23/2020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02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10F7-D5EB-49B7-93D1-A968AA7496F3}" type="datetime1">
              <a:rPr lang="en-US" altLang="ja-JP" smtClean="0"/>
              <a:t>9/23/2020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607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8D8C-FC49-42DC-92E2-A1BA7BA383EF}" type="datetime1">
              <a:rPr lang="en-US" altLang="ja-JP" smtClean="0"/>
              <a:t>9/23/2020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796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FAE5-163D-4A59-92C3-42F34A741CC4}" type="datetime1">
              <a:rPr lang="en-US" altLang="ja-JP" smtClean="0"/>
              <a:t>9/23/2020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949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4B6F-7953-4531-BF03-06C4062605EE}" type="datetime1">
              <a:rPr lang="en-US" altLang="ja-JP" smtClean="0"/>
              <a:t>9/23/2020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703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1E000-C2E2-47AE-BF64-595895AC93F4}" type="datetime1">
              <a:rPr lang="en-US" altLang="ja-JP" smtClean="0"/>
              <a:t>9/23/2020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300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27973A7-9AE5-4847-A9C7-8F133592CAA2}" type="datetime1">
              <a:rPr lang="en-US" altLang="ja-JP" smtClean="0"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657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kumimoji="1"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70-K052%20&#32207;&#21512;&#12459;&#12479;&#12525;&#12464;Ver.6&#35492;&#35352;&#35330;&#27491;&#12398;&#12372;&#26696;&#20869;.xdw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hyperlink" Target="70-K052%20&#32207;&#21512;&#12459;&#12479;&#12525;&#12464;Ver.6&#35492;&#35352;&#35330;&#27491;&#12398;&#12372;&#26696;&#20869;.xdw" TargetMode="External"/><Relationship Id="rId11" Type="http://schemas.openxmlformats.org/officeDocument/2006/relationships/image" Target="../media/image49.png"/><Relationship Id="rId5" Type="http://schemas.openxmlformats.org/officeDocument/2006/relationships/image" Target="../media/image41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microsoft.com/office/2007/relationships/hdphoto" Target="../media/hdphoto1.wdp"/><Relationship Id="rId9" Type="http://schemas.microsoft.com/office/2007/relationships/hdphoto" Target="../media/hdphoto5.wdp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41.png"/><Relationship Id="rId15" Type="http://schemas.openxmlformats.org/officeDocument/2006/relationships/image" Target="../media/image63.png"/><Relationship Id="rId10" Type="http://schemas.openxmlformats.org/officeDocument/2006/relationships/image" Target="../media/image61.png"/><Relationship Id="rId4" Type="http://schemas.microsoft.com/office/2007/relationships/hdphoto" Target="../media/hdphoto10.wdp"/><Relationship Id="rId9" Type="http://schemas.openxmlformats.org/officeDocument/2006/relationships/image" Target="../media/image49.png"/><Relationship Id="rId1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34.svg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62.png"/><Relationship Id="rId5" Type="http://schemas.openxmlformats.org/officeDocument/2006/relationships/hyperlink" Target="70-K052%20&#32207;&#21512;&#12459;&#12479;&#12525;&#12464;Ver.6&#35492;&#35352;&#35330;&#27491;&#12398;&#12372;&#26696;&#20869;.xdw" TargetMode="External"/><Relationship Id="rId10" Type="http://schemas.openxmlformats.org/officeDocument/2006/relationships/image" Target="../media/image68.png"/><Relationship Id="rId4" Type="http://schemas.microsoft.com/office/2007/relationships/hdphoto" Target="../media/hdphoto10.wdp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.png"/><Relationship Id="rId7" Type="http://schemas.openxmlformats.org/officeDocument/2006/relationships/image" Target="../media/image69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34.svg"/><Relationship Id="rId5" Type="http://schemas.openxmlformats.org/officeDocument/2006/relationships/hyperlink" Target="70-K052%20&#32207;&#21512;&#12459;&#12479;&#12525;&#12464;Ver.6&#35492;&#35352;&#35330;&#27491;&#12398;&#12372;&#26696;&#20869;.xdw" TargetMode="External"/><Relationship Id="rId4" Type="http://schemas.microsoft.com/office/2007/relationships/hdphoto" Target="../media/hdphoto10.wdp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4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hyperlink" Target="70-K052%20&#32207;&#21512;&#12459;&#12479;&#12525;&#12464;Ver.6&#35492;&#35352;&#35330;&#27491;&#12398;&#12372;&#26696;&#20869;.xdw" TargetMode="External"/><Relationship Id="rId4" Type="http://schemas.microsoft.com/office/2007/relationships/hdphoto" Target="../media/hdphoto10.wdp"/><Relationship Id="rId9" Type="http://schemas.openxmlformats.org/officeDocument/2006/relationships/image" Target="../media/image62.png"/><Relationship Id="rId1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hyperlink" Target="70-K052%20&#32207;&#21512;&#12459;&#12479;&#12525;&#12464;Ver.6&#35492;&#35352;&#35330;&#27491;&#12398;&#12372;&#26696;&#20869;.xdw" TargetMode="External"/><Relationship Id="rId10" Type="http://schemas.openxmlformats.org/officeDocument/2006/relationships/image" Target="../media/image13.png"/><Relationship Id="rId4" Type="http://schemas.microsoft.com/office/2007/relationships/hdphoto" Target="../media/hdphoto10.wdp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79.png"/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12" Type="http://schemas.openxmlformats.org/officeDocument/2006/relationships/hyperlink" Target="&#22577;&#21578;&#26360;&#65288;&#21152;&#24037;&#65289;.xlsx" TargetMode="External"/><Relationship Id="rId17" Type="http://schemas.microsoft.com/office/2007/relationships/hdphoto" Target="../media/hdphoto14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hyperlink" Target="70-K052%20&#32207;&#21512;&#12459;&#12479;&#12525;&#12464;Ver.6&#35492;&#35352;&#35330;&#27491;&#12398;&#12372;&#26696;&#20869;.xdw" TargetMode="External"/><Relationship Id="rId11" Type="http://schemas.openxmlformats.org/officeDocument/2006/relationships/image" Target="../media/image78.png"/><Relationship Id="rId5" Type="http://schemas.openxmlformats.org/officeDocument/2006/relationships/image" Target="../media/image45.png"/><Relationship Id="rId15" Type="http://schemas.microsoft.com/office/2007/relationships/hdphoto" Target="../media/hdphoto13.wdp"/><Relationship Id="rId10" Type="http://schemas.microsoft.com/office/2007/relationships/hdphoto" Target="../media/hdphoto12.wdp"/><Relationship Id="rId4" Type="http://schemas.microsoft.com/office/2007/relationships/hdphoto" Target="../media/hdphoto10.wdp"/><Relationship Id="rId9" Type="http://schemas.openxmlformats.org/officeDocument/2006/relationships/image" Target="../media/image77.png"/><Relationship Id="rId1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6.wdp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70-K052%20&#32207;&#21512;&#12459;&#12479;&#12525;&#12464;Ver.6&#35492;&#35352;&#35330;&#27491;&#12398;&#12372;&#26696;&#20869;.xdw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microsoft.com/office/2007/relationships/hdphoto" Target="../media/hdphoto17.wdp"/><Relationship Id="rId10" Type="http://schemas.microsoft.com/office/2007/relationships/hdphoto" Target="../media/hdphoto15.wdp"/><Relationship Id="rId4" Type="http://schemas.microsoft.com/office/2007/relationships/hdphoto" Target="../media/hdphoto10.wdp"/><Relationship Id="rId9" Type="http://schemas.openxmlformats.org/officeDocument/2006/relationships/image" Target="../media/image82.png"/><Relationship Id="rId1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88.png"/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86.png"/><Relationship Id="rId5" Type="http://schemas.openxmlformats.org/officeDocument/2006/relationships/image" Target="../media/image29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microsoft.com/office/2007/relationships/hdphoto" Target="../media/hdphoto10.wdp"/><Relationship Id="rId9" Type="http://schemas.openxmlformats.org/officeDocument/2006/relationships/hyperlink" Target="70-K052%20&#32207;&#21512;&#12459;&#12479;&#12525;&#12464;Ver.6&#35492;&#35352;&#35330;&#27491;&#12398;&#12372;&#26696;&#20869;.xdw" TargetMode="External"/><Relationship Id="rId1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3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70-K052%20&#32207;&#21512;&#12459;&#12479;&#12525;&#12464;Ver.6&#35492;&#35352;&#35330;&#27491;&#12398;&#12372;&#26696;&#20869;.xdw" TargetMode="External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microsoft.com/office/2007/relationships/hdphoto" Target="../media/hdphoto18.wdp"/><Relationship Id="rId12" Type="http://schemas.microsoft.com/office/2007/relationships/hdphoto" Target="../media/hdphoto10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image" Target="../media/image3.png"/><Relationship Id="rId5" Type="http://schemas.openxmlformats.org/officeDocument/2006/relationships/image" Target="../media/image96.png"/><Relationship Id="rId10" Type="http://schemas.openxmlformats.org/officeDocument/2006/relationships/hyperlink" Target="70-K052%20&#32207;&#21512;&#12459;&#12479;&#12525;&#12464;Ver.6&#35492;&#35352;&#35330;&#27491;&#12398;&#12372;&#26696;&#20869;.xdw" TargetMode="External"/><Relationship Id="rId4" Type="http://schemas.openxmlformats.org/officeDocument/2006/relationships/image" Target="../media/image95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70-K052%20&#32207;&#21512;&#12459;&#12479;&#12525;&#12464;Ver.6&#35492;&#35352;&#35330;&#27491;&#12398;&#12372;&#26696;&#20869;.xdw" TargetMode="Externa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11.sv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4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3.png"/><Relationship Id="rId10" Type="http://schemas.openxmlformats.org/officeDocument/2006/relationships/image" Target="../media/image43.png"/><Relationship Id="rId4" Type="http://schemas.microsoft.com/office/2007/relationships/hdphoto" Target="../media/hdphoto9.wdp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>
            <a:extLst>
              <a:ext uri="{FF2B5EF4-FFF2-40B4-BE49-F238E27FC236}">
                <a16:creationId xmlns="" xmlns:a16="http://schemas.microsoft.com/office/drawing/2014/main" id="{B7A058E2-AA5B-49A6-A2D8-C83222A577FA}"/>
              </a:ext>
            </a:extLst>
          </p:cNvPr>
          <p:cNvGrpSpPr/>
          <p:nvPr/>
        </p:nvGrpSpPr>
        <p:grpSpPr>
          <a:xfrm>
            <a:off x="5856790" y="0"/>
            <a:ext cx="6333685" cy="6858000"/>
            <a:chOff x="5856790" y="0"/>
            <a:chExt cx="6333685" cy="6858000"/>
          </a:xfrm>
        </p:grpSpPr>
        <p:sp>
          <p:nvSpPr>
            <p:cNvPr id="11" name="正方形/長方形 10">
              <a:extLst>
                <a:ext uri="{FF2B5EF4-FFF2-40B4-BE49-F238E27FC236}">
                  <a16:creationId xmlns="" xmlns:a16="http://schemas.microsoft.com/office/drawing/2014/main" id="{4937921B-25C7-458B-ACD0-85A800E33029}"/>
                </a:ext>
              </a:extLst>
            </p:cNvPr>
            <p:cNvSpPr/>
            <p:nvPr/>
          </p:nvSpPr>
          <p:spPr>
            <a:xfrm>
              <a:off x="7164728" y="0"/>
              <a:ext cx="5025747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二等辺三角形 12">
              <a:extLst>
                <a:ext uri="{FF2B5EF4-FFF2-40B4-BE49-F238E27FC236}">
                  <a16:creationId xmlns="" xmlns:a16="http://schemas.microsoft.com/office/drawing/2014/main" id="{5486BDDD-84DE-4AA5-9216-46644291D8BA}"/>
                </a:ext>
              </a:extLst>
            </p:cNvPr>
            <p:cNvSpPr/>
            <p:nvPr/>
          </p:nvSpPr>
          <p:spPr>
            <a:xfrm>
              <a:off x="5856790" y="0"/>
              <a:ext cx="2187615" cy="6858000"/>
            </a:xfrm>
            <a:prstGeom prst="triangle">
              <a:avLst>
                <a:gd name="adj" fmla="val 6023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1428476" cy="6858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1147" y="1785650"/>
            <a:ext cx="4439328" cy="3286700"/>
          </a:xfrm>
          <a:prstGeom prst="rect">
            <a:avLst/>
          </a:prstGeom>
        </p:spPr>
      </p:pic>
      <p:sp>
        <p:nvSpPr>
          <p:cNvPr id="12" name="サブタイトル 2">
            <a:hlinkClick r:id="rId5" action="ppaction://hlinkfile"/>
            <a:extLst>
              <a:ext uri="{FF2B5EF4-FFF2-40B4-BE49-F238E27FC236}">
                <a16:creationId xmlns="" xmlns:a16="http://schemas.microsoft.com/office/drawing/2014/main" id="{91CB18EC-BE6F-4F44-A2E8-D48C18896E6A}"/>
              </a:ext>
            </a:extLst>
          </p:cNvPr>
          <p:cNvSpPr txBox="1">
            <a:spLocks/>
          </p:cNvSpPr>
          <p:nvPr/>
        </p:nvSpPr>
        <p:spPr>
          <a:xfrm>
            <a:off x="8276190" y="5072350"/>
            <a:ext cx="3389242" cy="40411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2000" b="1" dirty="0" smtClean="0">
                <a:solidFill>
                  <a:schemeClr val="accent5"/>
                </a:solidFill>
                <a:latin typeface="游ゴシック" pitchFamily="50" charset="-128"/>
                <a:ea typeface="游ゴシック" pitchFamily="50" charset="-128"/>
              </a:rPr>
              <a:t>説明動画の内容詳細</a:t>
            </a:r>
            <a:endParaRPr lang="en-US" altLang="ja-JP" sz="2000" b="1" dirty="0">
              <a:solidFill>
                <a:schemeClr val="accent5"/>
              </a:solidFill>
              <a:latin typeface="游ゴシック" pitchFamily="50" charset="-128"/>
              <a:ea typeface="游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031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975360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69" y="188315"/>
            <a:ext cx="2865405" cy="587153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954182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0" y="2293506"/>
            <a:ext cx="3577892" cy="3911895"/>
            <a:chOff x="14960" y="1867765"/>
            <a:chExt cx="3577892" cy="3769021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42185" y="2694937"/>
              <a:ext cx="4427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>
                  <a:solidFill>
                    <a:schemeClr val="bg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１</a:t>
              </a:r>
              <a:endParaRPr kumimoji="1" lang="ja-JP" altLang="en-US" sz="20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4960" y="3754780"/>
              <a:ext cx="4427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>
                  <a:solidFill>
                    <a:schemeClr val="bg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２</a:t>
              </a:r>
              <a:endParaRPr kumimoji="1" lang="ja-JP" altLang="en-US" sz="20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35580" y="4738313"/>
              <a:ext cx="4427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>
                  <a:solidFill>
                    <a:schemeClr val="bg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３</a:t>
              </a: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3150102" y="2694937"/>
              <a:ext cx="4427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>
                  <a:solidFill>
                    <a:schemeClr val="bg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４</a:t>
              </a: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3150102" y="3762954"/>
              <a:ext cx="4427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>
                  <a:solidFill>
                    <a:schemeClr val="bg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５</a:t>
              </a: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3150102" y="4738313"/>
              <a:ext cx="4427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>
                  <a:solidFill>
                    <a:schemeClr val="bg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６</a:t>
              </a:r>
            </a:p>
          </p:txBody>
        </p:sp>
        <p:grpSp>
          <p:nvGrpSpPr>
            <p:cNvPr id="12" name="グループ化 11">
              <a:extLst>
                <a:ext uri="{FF2B5EF4-FFF2-40B4-BE49-F238E27FC236}">
                  <a16:creationId xmlns="" xmlns:a16="http://schemas.microsoft.com/office/drawing/2014/main" id="{01FFFDF7-BA34-4E4B-995B-631AA2C19968}"/>
                </a:ext>
              </a:extLst>
            </p:cNvPr>
            <p:cNvGrpSpPr/>
            <p:nvPr/>
          </p:nvGrpSpPr>
          <p:grpSpPr>
            <a:xfrm>
              <a:off x="417214" y="1867765"/>
              <a:ext cx="2832886" cy="3769021"/>
              <a:chOff x="417214" y="1867765"/>
              <a:chExt cx="2832886" cy="3769021"/>
            </a:xfrm>
          </p:grpSpPr>
          <p:pic>
            <p:nvPicPr>
              <p:cNvPr id="5" name="図 4">
                <a:extLst>
                  <a:ext uri="{FF2B5EF4-FFF2-40B4-BE49-F238E27FC236}">
                    <a16:creationId xmlns="" xmlns:a16="http://schemas.microsoft.com/office/drawing/2014/main" id="{FCE69654-B220-44E2-94CE-F8866078BA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32263"/>
              <a:stretch/>
            </p:blipFill>
            <p:spPr>
              <a:xfrm>
                <a:off x="540171" y="1867765"/>
                <a:ext cx="2572197" cy="3769021"/>
              </a:xfrm>
              <a:prstGeom prst="rect">
                <a:avLst/>
              </a:prstGeom>
            </p:spPr>
          </p:pic>
          <p:cxnSp>
            <p:nvCxnSpPr>
              <p:cNvPr id="7" name="直線コネクタ 6">
                <a:extLst>
                  <a:ext uri="{FF2B5EF4-FFF2-40B4-BE49-F238E27FC236}">
                    <a16:creationId xmlns="" xmlns:a16="http://schemas.microsoft.com/office/drawing/2014/main" id="{8CEA031C-0E28-4D01-BD1F-5B86C89A6C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214" y="2909208"/>
                <a:ext cx="443685" cy="0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>
                <a:extLst>
                  <a:ext uri="{FF2B5EF4-FFF2-40B4-BE49-F238E27FC236}">
                    <a16:creationId xmlns="" xmlns:a16="http://schemas.microsoft.com/office/drawing/2014/main" id="{44EA3FC3-ED49-4B58-A26A-B026F1FBE4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675" y="3954835"/>
                <a:ext cx="443685" cy="0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>
                <a:extLst>
                  <a:ext uri="{FF2B5EF4-FFF2-40B4-BE49-F238E27FC236}">
                    <a16:creationId xmlns="" xmlns:a16="http://schemas.microsoft.com/office/drawing/2014/main" id="{5A5B8CD2-08D2-4F23-8A10-85262481F6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789" y="4938368"/>
                <a:ext cx="443685" cy="0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>
                <a:extLst>
                  <a:ext uri="{FF2B5EF4-FFF2-40B4-BE49-F238E27FC236}">
                    <a16:creationId xmlns="" xmlns:a16="http://schemas.microsoft.com/office/drawing/2014/main" id="{71827177-0C2B-4DD8-AC0F-36355EB614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791954" y="2912458"/>
                <a:ext cx="443685" cy="0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>
                <a:extLst>
                  <a:ext uri="{FF2B5EF4-FFF2-40B4-BE49-F238E27FC236}">
                    <a16:creationId xmlns="" xmlns:a16="http://schemas.microsoft.com/office/drawing/2014/main" id="{BB75D309-AF68-4B71-87D0-A272BC235DE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806415" y="3958085"/>
                <a:ext cx="443685" cy="0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>
                <a:extLst>
                  <a:ext uri="{FF2B5EF4-FFF2-40B4-BE49-F238E27FC236}">
                    <a16:creationId xmlns="" xmlns:a16="http://schemas.microsoft.com/office/drawing/2014/main" id="{83334482-833A-43BD-8A76-F30EBFD564E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803529" y="4941618"/>
                <a:ext cx="443685" cy="0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タイトル 1"/>
          <p:cNvSpPr txBox="1">
            <a:spLocks/>
          </p:cNvSpPr>
          <p:nvPr/>
        </p:nvSpPr>
        <p:spPr>
          <a:xfrm>
            <a:off x="400305" y="100541"/>
            <a:ext cx="10782300" cy="770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KAWAMOTO </a:t>
            </a:r>
            <a:r>
              <a:rPr lang="en-US" altLang="ja-JP" sz="40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のできること</a:t>
            </a:r>
            <a:endParaRPr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サブタイトル 2"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400305" y="1406468"/>
            <a:ext cx="2734838" cy="45593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2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＜</a:t>
            </a:r>
            <a:r>
              <a:rPr lang="ja-JP" altLang="en-US" sz="2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ホーム</a:t>
            </a:r>
            <a:r>
              <a:rPr lang="ja-JP" altLang="en-US" sz="2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画面＞</a:t>
            </a:r>
            <a:endParaRPr lang="en-US" altLang="ja-JP" sz="2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6" name="右矢印 5"/>
          <p:cNvSpPr/>
          <p:nvPr/>
        </p:nvSpPr>
        <p:spPr>
          <a:xfrm>
            <a:off x="12385153" y="3221850"/>
            <a:ext cx="838790" cy="286690"/>
          </a:xfrm>
          <a:prstGeom prst="rightArrow">
            <a:avLst>
              <a:gd name="adj1" fmla="val 57505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>
                <a:solidFill>
                  <a:schemeClr val="accent1">
                    <a:lumMod val="50000"/>
                  </a:schemeClr>
                </a:solidFill>
              </a:rPr>
              <a:t>p.10</a:t>
            </a:r>
            <a:endParaRPr kumimoji="1" lang="ja-JP" alt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右矢印 33"/>
          <p:cNvSpPr/>
          <p:nvPr/>
        </p:nvSpPr>
        <p:spPr>
          <a:xfrm>
            <a:off x="12385153" y="3708432"/>
            <a:ext cx="838790" cy="286690"/>
          </a:xfrm>
          <a:prstGeom prst="rightArrow">
            <a:avLst>
              <a:gd name="adj1" fmla="val 57505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>
                <a:solidFill>
                  <a:schemeClr val="accent1">
                    <a:lumMod val="50000"/>
                  </a:schemeClr>
                </a:solidFill>
              </a:rPr>
              <a:t>p.12</a:t>
            </a:r>
            <a:endParaRPr kumimoji="1" lang="ja-JP" alt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右矢印 34"/>
          <p:cNvSpPr/>
          <p:nvPr/>
        </p:nvSpPr>
        <p:spPr>
          <a:xfrm>
            <a:off x="12385153" y="4147522"/>
            <a:ext cx="838790" cy="286690"/>
          </a:xfrm>
          <a:prstGeom prst="rightArrow">
            <a:avLst>
              <a:gd name="adj1" fmla="val 57505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>
                <a:solidFill>
                  <a:schemeClr val="accent1">
                    <a:lumMod val="50000"/>
                  </a:schemeClr>
                </a:solidFill>
              </a:rPr>
              <a:t>p.14</a:t>
            </a:r>
            <a:endParaRPr kumimoji="1" lang="ja-JP" alt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右矢印 35"/>
          <p:cNvSpPr/>
          <p:nvPr/>
        </p:nvSpPr>
        <p:spPr>
          <a:xfrm>
            <a:off x="12385153" y="4973008"/>
            <a:ext cx="838790" cy="286690"/>
          </a:xfrm>
          <a:prstGeom prst="rightArrow">
            <a:avLst>
              <a:gd name="adj1" fmla="val 57505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>
                <a:solidFill>
                  <a:schemeClr val="accent1">
                    <a:lumMod val="50000"/>
                  </a:schemeClr>
                </a:solidFill>
              </a:rPr>
              <a:t>p.13</a:t>
            </a:r>
            <a:endParaRPr kumimoji="1" lang="ja-JP" alt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右矢印 36"/>
          <p:cNvSpPr/>
          <p:nvPr/>
        </p:nvSpPr>
        <p:spPr>
          <a:xfrm>
            <a:off x="12385153" y="4533918"/>
            <a:ext cx="838790" cy="286690"/>
          </a:xfrm>
          <a:prstGeom prst="rightArrow">
            <a:avLst>
              <a:gd name="adj1" fmla="val 57505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>
                <a:solidFill>
                  <a:schemeClr val="accent1">
                    <a:lumMod val="50000"/>
                  </a:schemeClr>
                </a:solidFill>
              </a:rPr>
              <a:t>p.15</a:t>
            </a:r>
            <a:endParaRPr kumimoji="1" lang="ja-JP" alt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9" name="図 38"/>
          <p:cNvPicPr>
            <a:picLocks noChangeAspect="1" noChangeArrowheads="1"/>
            <a:extLst>
              <a:ext uri="{84589F7E-364E-4C9E-8A38-B11213B215E9}">
                <a14:cameraTool xmlns:a14="http://schemas.microsoft.com/office/drawing/2010/main" cellRange="$B$2:$D$8"/>
              </a:ext>
            </a:extLst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71045" y="2432435"/>
            <a:ext cx="8219843" cy="3634036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9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965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984349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69" y="188315"/>
            <a:ext cx="2865405" cy="587153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954182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400305" y="100541"/>
            <a:ext cx="10782300" cy="770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KAWAMOTO </a:t>
            </a:r>
            <a:r>
              <a:rPr lang="en-US" altLang="ja-JP" sz="40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のできること</a:t>
            </a:r>
            <a:endParaRPr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="" xmlns:a16="http://schemas.microsoft.com/office/drawing/2014/main" id="{3BB265D7-F464-4257-8839-85BDEBFBA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21" y="1273554"/>
            <a:ext cx="4931674" cy="594361"/>
          </a:xfrm>
          <a:prstGeom prst="rect">
            <a:avLst/>
          </a:prstGeom>
        </p:spPr>
      </p:pic>
      <p:sp>
        <p:nvSpPr>
          <p:cNvPr id="23" name="サブタイトル 2">
            <a:extLst>
              <a:ext uri="{FF2B5EF4-FFF2-40B4-BE49-F238E27FC236}">
                <a16:creationId xmlns="" xmlns:a16="http://schemas.microsoft.com/office/drawing/2014/main" id="{32E7A475-36BC-4537-8752-EFF392B59657}"/>
              </a:ext>
            </a:extLst>
          </p:cNvPr>
          <p:cNvSpPr txBox="1">
            <a:spLocks/>
          </p:cNvSpPr>
          <p:nvPr/>
        </p:nvSpPr>
        <p:spPr>
          <a:xfrm>
            <a:off x="1140849" y="1269878"/>
            <a:ext cx="4073546" cy="5943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リアルタイムデータの表示</a:t>
            </a:r>
            <a:endParaRPr lang="en-US" altLang="ja-JP" sz="2000" b="1" dirty="0">
              <a:solidFill>
                <a:schemeClr val="bg1">
                  <a:lumMod val="75000"/>
                  <a:lumOff val="2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25" name="サブタイトル 2"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5857104" y="1307899"/>
            <a:ext cx="6334896" cy="120345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「モニタ」</a:t>
            </a:r>
            <a:r>
              <a:rPr lang="ja-JP" altLang="en-US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アイコン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より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吐出し揚程・電源電圧・選択受水槽</a:t>
            </a:r>
            <a:r>
              <a:rPr lang="en-US" altLang="ja-JP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/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流入弁 について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現在</a:t>
            </a:r>
            <a:r>
              <a:rPr lang="ja-JP" altLang="en-US" sz="2000" b="1" dirty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の運転情報</a:t>
            </a:r>
            <a:r>
              <a:rPr lang="ja-JP" altLang="en-US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を表示します。</a:t>
            </a:r>
            <a:endParaRPr lang="en-US" altLang="ja-JP" sz="20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60" name="サブタイトル 2">
            <a:hlinkClick r:id="rId6" action="ppaction://hlinkfile"/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6712024" y="6249387"/>
            <a:ext cx="2756783" cy="45378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2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制御盤</a:t>
            </a:r>
            <a:r>
              <a:rPr lang="ja-JP" altLang="en-US" sz="2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盤面</a:t>
            </a:r>
            <a:endParaRPr lang="en-US" altLang="ja-JP" sz="24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81" name="図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961" y="3529955"/>
            <a:ext cx="1076718" cy="2964144"/>
          </a:xfrm>
          <a:prstGeom prst="rect">
            <a:avLst/>
          </a:prstGeom>
        </p:spPr>
      </p:pic>
      <p:cxnSp>
        <p:nvCxnSpPr>
          <p:cNvPr id="82" name="直線コネクタ 81"/>
          <p:cNvCxnSpPr/>
          <p:nvPr/>
        </p:nvCxnSpPr>
        <p:spPr>
          <a:xfrm flipH="1" flipV="1">
            <a:off x="792311" y="4707732"/>
            <a:ext cx="1162036" cy="13078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/>
          <p:cNvCxnSpPr/>
          <p:nvPr/>
        </p:nvCxnSpPr>
        <p:spPr>
          <a:xfrm flipH="1">
            <a:off x="824581" y="2319652"/>
            <a:ext cx="1129766" cy="233485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サブタイトル 2"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1361618" y="6249387"/>
            <a:ext cx="3411604" cy="45378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2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「モニタ」画面</a:t>
            </a:r>
            <a:endParaRPr lang="en-US" altLang="ja-JP" sz="24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816" y1="69058" x2="9816" y2="69058"/>
                        <a14:foregroundMark x1="10736" y1="13453" x2="10736" y2="13453"/>
                        <a14:foregroundMark x1="17791" y1="10762" x2="17791" y2="10762"/>
                        <a14:foregroundMark x1="24540" y1="11211" x2="24540" y2="11211"/>
                        <a14:foregroundMark x1="27607" y1="12556" x2="27607" y2="12556"/>
                        <a14:foregroundMark x1="13190" y1="68610" x2="13190" y2="686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0256" y="5407876"/>
            <a:ext cx="1989125" cy="1360659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1962802" y="2310136"/>
            <a:ext cx="4035578" cy="3775436"/>
            <a:chOff x="2845984" y="1456770"/>
            <a:chExt cx="4035578" cy="3775436"/>
          </a:xfrm>
        </p:grpSpPr>
        <p:grpSp>
          <p:nvGrpSpPr>
            <p:cNvPr id="98" name="グループ化 97"/>
            <p:cNvGrpSpPr/>
            <p:nvPr/>
          </p:nvGrpSpPr>
          <p:grpSpPr>
            <a:xfrm>
              <a:off x="2845984" y="1456770"/>
              <a:ext cx="4035578" cy="3775436"/>
              <a:chOff x="1968862" y="2033576"/>
              <a:chExt cx="4035578" cy="3775436"/>
            </a:xfrm>
          </p:grpSpPr>
          <p:sp>
            <p:nvSpPr>
              <p:cNvPr id="73" name="サブタイトル 2">
                <a:extLst>
                  <a:ext uri="{FF2B5EF4-FFF2-40B4-BE49-F238E27FC236}">
                    <a16:creationId xmlns="" xmlns:a16="http://schemas.microsoft.com/office/drawing/2014/main" id="{F29C2988-2C8C-4850-9DD9-4084DE57CF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3423" y="3273404"/>
                <a:ext cx="1099077" cy="30211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l" defTabSz="914377" rtl="0" eaLnBrk="1" latinLnBrk="0" hangingPunct="1">
                  <a:lnSpc>
                    <a:spcPct val="85000"/>
                  </a:lnSpc>
                  <a:spcBef>
                    <a:spcPts val="1300"/>
                  </a:spcBef>
                  <a:buFont typeface="Arial" pitchFamily="34" charset="0"/>
                  <a:buNone/>
                  <a:defRPr kumimoji="1" sz="32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457189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377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400" i="1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566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754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5943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131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320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509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ja-JP" altLang="en-US" sz="1800" b="1" dirty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游ゴシック" pitchFamily="50" charset="-128"/>
                    <a:ea typeface="游ゴシック" pitchFamily="50" charset="-128"/>
                  </a:rPr>
                  <a:t>運転号機</a:t>
                </a:r>
                <a:endParaRPr lang="en-US" altLang="ja-JP" sz="1800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游ゴシック" pitchFamily="50" charset="-128"/>
                  <a:ea typeface="游ゴシック" pitchFamily="50" charset="-128"/>
                </a:endParaRPr>
              </a:p>
            </p:txBody>
          </p:sp>
          <p:grpSp>
            <p:nvGrpSpPr>
              <p:cNvPr id="63" name="グループ化 62"/>
              <p:cNvGrpSpPr/>
              <p:nvPr/>
            </p:nvGrpSpPr>
            <p:grpSpPr>
              <a:xfrm>
                <a:off x="1968863" y="2033576"/>
                <a:ext cx="2208647" cy="3705463"/>
                <a:chOff x="1166201" y="1840504"/>
                <a:chExt cx="2581509" cy="4449268"/>
              </a:xfrm>
            </p:grpSpPr>
            <p:pic>
              <p:nvPicPr>
                <p:cNvPr id="66" name="図 65">
                  <a:extLst>
                    <a:ext uri="{FF2B5EF4-FFF2-40B4-BE49-F238E27FC236}">
                      <a16:creationId xmlns="" xmlns:a16="http://schemas.microsoft.com/office/drawing/2014/main" id="{80B36A31-9A9E-4EEC-B023-0C9183564F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66201" y="1840504"/>
                  <a:ext cx="2581509" cy="4449268"/>
                </a:xfrm>
                <a:prstGeom prst="rect">
                  <a:avLst/>
                </a:prstGeom>
              </p:spPr>
            </p:pic>
            <p:pic>
              <p:nvPicPr>
                <p:cNvPr id="65" name="図 64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93555" y="3998749"/>
                  <a:ext cx="805197" cy="227304"/>
                </a:xfrm>
                <a:prstGeom prst="rect">
                  <a:avLst/>
                </a:prstGeom>
              </p:spPr>
            </p:pic>
          </p:grpSp>
          <p:grpSp>
            <p:nvGrpSpPr>
              <p:cNvPr id="68" name="グループ化 67"/>
              <p:cNvGrpSpPr/>
              <p:nvPr/>
            </p:nvGrpSpPr>
            <p:grpSpPr>
              <a:xfrm>
                <a:off x="3111230" y="2520114"/>
                <a:ext cx="2296859" cy="341500"/>
                <a:chOff x="3229412" y="2934744"/>
                <a:chExt cx="2429819" cy="557756"/>
              </a:xfrm>
            </p:grpSpPr>
            <p:cxnSp>
              <p:nvCxnSpPr>
                <p:cNvPr id="69" name="直線矢印コネクタ 68">
                  <a:extLst>
                    <a:ext uri="{FF2B5EF4-FFF2-40B4-BE49-F238E27FC236}">
                      <a16:creationId xmlns="" xmlns:a16="http://schemas.microsoft.com/office/drawing/2014/main" id="{7F53EF35-B901-473C-8DE1-D9F74641EF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29412" y="2934744"/>
                  <a:ext cx="402788" cy="557756"/>
                </a:xfrm>
                <a:prstGeom prst="straightConnector1">
                  <a:avLst/>
                </a:prstGeom>
                <a:ln w="34925">
                  <a:solidFill>
                    <a:srgbClr val="00206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矢印コネクタ 69">
                  <a:extLst>
                    <a:ext uri="{FF2B5EF4-FFF2-40B4-BE49-F238E27FC236}">
                      <a16:creationId xmlns="" xmlns:a16="http://schemas.microsoft.com/office/drawing/2014/main" id="{7F53EF35-B901-473C-8DE1-D9F74641EF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07233" y="2943754"/>
                  <a:ext cx="2051998" cy="0"/>
                </a:xfrm>
                <a:prstGeom prst="straightConnector1">
                  <a:avLst/>
                </a:prstGeom>
                <a:ln w="34925">
                  <a:solidFill>
                    <a:srgbClr val="002060"/>
                  </a:solidFill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サブタイトル 2">
                <a:extLst>
                  <a:ext uri="{FF2B5EF4-FFF2-40B4-BE49-F238E27FC236}">
                    <a16:creationId xmlns="" xmlns:a16="http://schemas.microsoft.com/office/drawing/2014/main" id="{F29C2988-2C8C-4850-9DD9-4084DE57CF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47735" y="2166109"/>
                <a:ext cx="904137" cy="35806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l" defTabSz="914377" rtl="0" eaLnBrk="1" latinLnBrk="0" hangingPunct="1">
                  <a:lnSpc>
                    <a:spcPct val="85000"/>
                  </a:lnSpc>
                  <a:spcBef>
                    <a:spcPts val="1300"/>
                  </a:spcBef>
                  <a:buFont typeface="Arial" pitchFamily="34" charset="0"/>
                  <a:buNone/>
                  <a:defRPr kumimoji="1" sz="32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457189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377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400" i="1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566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754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5943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131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320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509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ja-JP" altLang="en-US" sz="1800" b="1" dirty="0" smtClean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游ゴシック" pitchFamily="50" charset="-128"/>
                    <a:ea typeface="游ゴシック" pitchFamily="50" charset="-128"/>
                  </a:rPr>
                  <a:t>機種名</a:t>
                </a:r>
                <a:endParaRPr lang="en-US" altLang="ja-JP" sz="1800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游ゴシック" pitchFamily="50" charset="-128"/>
                  <a:ea typeface="游ゴシック" pitchFamily="50" charset="-128"/>
                </a:endParaRPr>
              </a:p>
            </p:txBody>
          </p:sp>
          <p:cxnSp>
            <p:nvCxnSpPr>
              <p:cNvPr id="72" name="直線矢印コネクタ 71">
                <a:extLst>
                  <a:ext uri="{FF2B5EF4-FFF2-40B4-BE49-F238E27FC236}">
                    <a16:creationId xmlns="" xmlns:a16="http://schemas.microsoft.com/office/drawing/2014/main" id="{7F53EF35-B901-473C-8DE1-D9F74641EF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82506" y="3270696"/>
                <a:ext cx="420917" cy="395747"/>
              </a:xfrm>
              <a:prstGeom prst="straightConnector1">
                <a:avLst/>
              </a:prstGeom>
              <a:ln w="3492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5" name="サブタイトル 2">
                <a:extLst>
                  <a:ext uri="{FF2B5EF4-FFF2-40B4-BE49-F238E27FC236}">
                    <a16:creationId xmlns="" xmlns:a16="http://schemas.microsoft.com/office/drawing/2014/main" id="{F29C2988-2C8C-4850-9DD9-4084DE57CF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38233" y="4397467"/>
                <a:ext cx="1566207" cy="931447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l" defTabSz="914377" rtl="0" eaLnBrk="1" latinLnBrk="0" hangingPunct="1">
                  <a:lnSpc>
                    <a:spcPct val="85000"/>
                  </a:lnSpc>
                  <a:spcBef>
                    <a:spcPts val="1300"/>
                  </a:spcBef>
                  <a:buFont typeface="Arial" pitchFamily="34" charset="0"/>
                  <a:buNone/>
                  <a:defRPr kumimoji="1" sz="32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457189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377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400" i="1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566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754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5943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131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320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509" indent="0" algn="ctr" defTabSz="914377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itchFamily="34" charset="0"/>
                  <a:buNone/>
                  <a:defRPr kumimoji="1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ts val="1200"/>
                  </a:spcBef>
                </a:pPr>
                <a:r>
                  <a:rPr lang="ja-JP" altLang="en-US" sz="1800" b="1" dirty="0" smtClean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游ゴシック" pitchFamily="50" charset="-128"/>
                    <a:ea typeface="游ゴシック" pitchFamily="50" charset="-128"/>
                  </a:rPr>
                  <a:t>盤面の</a:t>
                </a:r>
                <a:endParaRPr lang="en-US" altLang="ja-JP" sz="1800" b="1" dirty="0" smtClean="0">
                  <a:solidFill>
                    <a:schemeClr val="bg1">
                      <a:lumMod val="65000"/>
                      <a:lumOff val="35000"/>
                    </a:schemeClr>
                  </a:solidFill>
                  <a:latin typeface="游ゴシック" pitchFamily="50" charset="-128"/>
                  <a:ea typeface="游ゴシック" pitchFamily="50" charset="-128"/>
                </a:endParaRPr>
              </a:p>
              <a:p>
                <a:pPr>
                  <a:lnSpc>
                    <a:spcPts val="1200"/>
                  </a:lnSpc>
                  <a:spcBef>
                    <a:spcPts val="1200"/>
                  </a:spcBef>
                </a:pPr>
                <a:r>
                  <a:rPr lang="ja-JP" altLang="en-US" sz="1800" b="1" dirty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游ゴシック" pitchFamily="50" charset="-128"/>
                    <a:ea typeface="游ゴシック" pitchFamily="50" charset="-128"/>
                  </a:rPr>
                  <a:t>運転</a:t>
                </a:r>
                <a:r>
                  <a:rPr lang="ja-JP" altLang="en-US" sz="1800" b="1" dirty="0" smtClean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游ゴシック" pitchFamily="50" charset="-128"/>
                    <a:ea typeface="游ゴシック" pitchFamily="50" charset="-128"/>
                  </a:rPr>
                  <a:t>情報を</a:t>
                </a:r>
                <a:endParaRPr lang="ja-JP" altLang="en-US" sz="1800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游ゴシック" pitchFamily="50" charset="-128"/>
                  <a:ea typeface="游ゴシック" pitchFamily="50" charset="-128"/>
                </a:endParaRPr>
              </a:p>
              <a:p>
                <a:pPr>
                  <a:lnSpc>
                    <a:spcPts val="1200"/>
                  </a:lnSpc>
                  <a:spcBef>
                    <a:spcPts val="1200"/>
                  </a:spcBef>
                </a:pPr>
                <a:r>
                  <a:rPr lang="ja-JP" altLang="en-US" sz="1800" b="1" dirty="0" smtClean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游ゴシック" pitchFamily="50" charset="-128"/>
                    <a:ea typeface="游ゴシック" pitchFamily="50" charset="-128"/>
                  </a:rPr>
                  <a:t>同様に表示</a:t>
                </a:r>
                <a:endParaRPr lang="en-US" altLang="ja-JP" sz="1800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游ゴシック" pitchFamily="50" charset="-128"/>
                  <a:ea typeface="游ゴシック" pitchFamily="50" charset="-128"/>
                </a:endParaRPr>
              </a:p>
            </p:txBody>
          </p:sp>
          <p:grpSp>
            <p:nvGrpSpPr>
              <p:cNvPr id="87" name="グループ化 86"/>
              <p:cNvGrpSpPr/>
              <p:nvPr/>
            </p:nvGrpSpPr>
            <p:grpSpPr>
              <a:xfrm rot="10800000" flipH="1">
                <a:off x="2301058" y="3318122"/>
                <a:ext cx="3107032" cy="354040"/>
                <a:chOff x="3229412" y="2934744"/>
                <a:chExt cx="2429819" cy="557756"/>
              </a:xfrm>
            </p:grpSpPr>
            <p:cxnSp>
              <p:nvCxnSpPr>
                <p:cNvPr id="88" name="直線矢印コネクタ 87">
                  <a:extLst>
                    <a:ext uri="{FF2B5EF4-FFF2-40B4-BE49-F238E27FC236}">
                      <a16:creationId xmlns="" xmlns:a16="http://schemas.microsoft.com/office/drawing/2014/main" id="{7F53EF35-B901-473C-8DE1-D9F74641EF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29412" y="2934744"/>
                  <a:ext cx="402788" cy="557756"/>
                </a:xfrm>
                <a:prstGeom prst="straightConnector1">
                  <a:avLst/>
                </a:prstGeom>
                <a:ln w="34925">
                  <a:solidFill>
                    <a:srgbClr val="00206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線矢印コネクタ 88">
                  <a:extLst>
                    <a:ext uri="{FF2B5EF4-FFF2-40B4-BE49-F238E27FC236}">
                      <a16:creationId xmlns="" xmlns:a16="http://schemas.microsoft.com/office/drawing/2014/main" id="{7F53EF35-B901-473C-8DE1-D9F74641EF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07233" y="2943754"/>
                  <a:ext cx="2051998" cy="0"/>
                </a:xfrm>
                <a:prstGeom prst="straightConnector1">
                  <a:avLst/>
                </a:prstGeom>
                <a:ln w="34925">
                  <a:solidFill>
                    <a:srgbClr val="002060"/>
                  </a:solidFill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4" name="右中かっこ 93"/>
              <p:cNvSpPr/>
              <p:nvPr/>
            </p:nvSpPr>
            <p:spPr>
              <a:xfrm>
                <a:off x="4090442" y="3783591"/>
                <a:ext cx="354539" cy="2025421"/>
              </a:xfrm>
              <a:prstGeom prst="rightBrace">
                <a:avLst>
                  <a:gd name="adj1" fmla="val 15415"/>
                  <a:gd name="adj2" fmla="val 50000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正方形/長方形 95"/>
              <p:cNvSpPr/>
              <p:nvPr/>
            </p:nvSpPr>
            <p:spPr>
              <a:xfrm>
                <a:off x="1968862" y="2033577"/>
                <a:ext cx="2208648" cy="370426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" name="グループ化 5"/>
            <p:cNvGrpSpPr/>
            <p:nvPr/>
          </p:nvGrpSpPr>
          <p:grpSpPr>
            <a:xfrm>
              <a:off x="4066859" y="4763873"/>
              <a:ext cx="822444" cy="280663"/>
              <a:chOff x="4517724" y="5626878"/>
              <a:chExt cx="822444" cy="280663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56240" y="5626878"/>
                <a:ext cx="783928" cy="280663"/>
              </a:xfrm>
              <a:prstGeom prst="rect">
                <a:avLst/>
              </a:prstGeom>
            </p:spPr>
          </p:pic>
          <p:sp>
            <p:nvSpPr>
              <p:cNvPr id="2" name="テキスト ボックス 1"/>
              <p:cNvSpPr txBox="1"/>
              <p:nvPr/>
            </p:nvSpPr>
            <p:spPr>
              <a:xfrm>
                <a:off x="4517724" y="5659572"/>
                <a:ext cx="75564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900" b="1" dirty="0" smtClean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Cambria Math" panose="02040503050406030204" pitchFamily="18" charset="0"/>
                    <a:ea typeface="AR P丸ゴシック体04M" panose="020F0600000000000000" pitchFamily="50" charset="-128"/>
                  </a:rPr>
                  <a:t>単独　　開</a:t>
                </a:r>
                <a:endParaRPr kumimoji="1" lang="ja-JP" altLang="en-US" sz="900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  <a:ea typeface="AR P丸ゴシック体04M" panose="020F0600000000000000" pitchFamily="50" charset="-128"/>
                </a:endParaRPr>
              </a:p>
            </p:txBody>
          </p:sp>
        </p:grpSp>
      </p:grpSp>
      <p:pic>
        <p:nvPicPr>
          <p:cNvPr id="17" name="図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28750" y="4126621"/>
            <a:ext cx="312796" cy="232859"/>
          </a:xfrm>
          <a:prstGeom prst="rect">
            <a:avLst/>
          </a:prstGeom>
        </p:spPr>
      </p:pic>
      <p:grpSp>
        <p:nvGrpSpPr>
          <p:cNvPr id="27" name="グループ化 26"/>
          <p:cNvGrpSpPr/>
          <p:nvPr/>
        </p:nvGrpSpPr>
        <p:grpSpPr>
          <a:xfrm>
            <a:off x="6503983" y="3437400"/>
            <a:ext cx="3895297" cy="2503542"/>
            <a:chOff x="6501030" y="3451335"/>
            <a:chExt cx="3895297" cy="2503542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6501030" y="3451335"/>
              <a:ext cx="3895297" cy="2503542"/>
              <a:chOff x="6501030" y="3451335"/>
              <a:chExt cx="3895297" cy="2503542"/>
            </a:xfrm>
          </p:grpSpPr>
          <p:grpSp>
            <p:nvGrpSpPr>
              <p:cNvPr id="99" name="グループ化 98"/>
              <p:cNvGrpSpPr/>
              <p:nvPr/>
            </p:nvGrpSpPr>
            <p:grpSpPr>
              <a:xfrm>
                <a:off x="6501030" y="3451335"/>
                <a:ext cx="3895297" cy="2503542"/>
                <a:chOff x="6800237" y="3417491"/>
                <a:chExt cx="3895297" cy="2503542"/>
              </a:xfrm>
            </p:grpSpPr>
            <p:grpSp>
              <p:nvGrpSpPr>
                <p:cNvPr id="11" name="グループ化 10"/>
                <p:cNvGrpSpPr/>
                <p:nvPr/>
              </p:nvGrpSpPr>
              <p:grpSpPr>
                <a:xfrm>
                  <a:off x="6819960" y="3417491"/>
                  <a:ext cx="3875574" cy="2503542"/>
                  <a:chOff x="6783842" y="2703427"/>
                  <a:chExt cx="3875574" cy="2503542"/>
                </a:xfrm>
              </p:grpSpPr>
              <p:pic>
                <p:nvPicPr>
                  <p:cNvPr id="59" name="図 58"/>
                  <p:cNvPicPr>
                    <a:picLocks noChangeAspect="1"/>
                  </p:cNvPicPr>
                  <p:nvPr/>
                </p:nvPicPr>
                <p:blipFill rotWithShape="1">
                  <a:blip r:embed="rId14"/>
                  <a:srcRect l="2326" t="1803" r="2060" b="2518"/>
                  <a:stretch/>
                </p:blipFill>
                <p:spPr>
                  <a:xfrm>
                    <a:off x="6783842" y="2703427"/>
                    <a:ext cx="3159050" cy="2303650"/>
                  </a:xfrm>
                  <a:prstGeom prst="rect">
                    <a:avLst/>
                  </a:prstGeom>
                </p:spPr>
              </p:pic>
              <p:cxnSp>
                <p:nvCxnSpPr>
                  <p:cNvPr id="79" name="直線コネクタ 78"/>
                  <p:cNvCxnSpPr/>
                  <p:nvPr/>
                </p:nvCxnSpPr>
                <p:spPr>
                  <a:xfrm flipH="1" flipV="1">
                    <a:off x="9942893" y="5007077"/>
                    <a:ext cx="716523" cy="199892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直線コネクタ 79"/>
                  <p:cNvCxnSpPr/>
                  <p:nvPr/>
                </p:nvCxnSpPr>
                <p:spPr>
                  <a:xfrm flipH="1" flipV="1">
                    <a:off x="9942893" y="2742259"/>
                    <a:ext cx="716523" cy="2264818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正方形/長方形 96"/>
                <p:cNvSpPr/>
                <p:nvPr/>
              </p:nvSpPr>
              <p:spPr>
                <a:xfrm>
                  <a:off x="6800237" y="3417491"/>
                  <a:ext cx="3178773" cy="2292783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pic>
            <p:nvPicPr>
              <p:cNvPr id="12" name="図 11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672890" y="4894424"/>
                <a:ext cx="1913549" cy="596779"/>
              </a:xfrm>
              <a:prstGeom prst="rect">
                <a:avLst/>
              </a:prstGeom>
            </p:spPr>
          </p:pic>
        </p:grp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482911" y="4147861"/>
              <a:ext cx="745838" cy="567407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606264" y="3577295"/>
              <a:ext cx="705292" cy="316711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 rotWithShape="1">
            <a:blip r:embed="rId18"/>
            <a:srcRect l="66889" b="-44"/>
            <a:stretch/>
          </p:blipFill>
          <p:spPr>
            <a:xfrm>
              <a:off x="7927356" y="3544513"/>
              <a:ext cx="621322" cy="404690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 rotWithShape="1">
            <a:blip r:embed="rId19"/>
            <a:srcRect r="-792" b="68305"/>
            <a:stretch/>
          </p:blipFill>
          <p:spPr>
            <a:xfrm>
              <a:off x="6575031" y="3617529"/>
              <a:ext cx="1342464" cy="370356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 rotWithShape="1">
            <a:blip r:embed="rId20"/>
            <a:srcRect l="12585" t="11805" r="9415" b="18495"/>
            <a:stretch/>
          </p:blipFill>
          <p:spPr>
            <a:xfrm>
              <a:off x="6805815" y="4028540"/>
              <a:ext cx="990647" cy="429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274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975360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69" y="188315"/>
            <a:ext cx="2865405" cy="587153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954182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400305" y="100541"/>
            <a:ext cx="10782300" cy="770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KAWAMOTO </a:t>
            </a:r>
            <a:r>
              <a:rPr lang="en-US" altLang="ja-JP" sz="40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のできること</a:t>
            </a:r>
            <a:endParaRPr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="" xmlns:a16="http://schemas.microsoft.com/office/drawing/2014/main" id="{3BB265D7-F464-4257-8839-85BDEBFBA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21" y="1273554"/>
            <a:ext cx="4931674" cy="594361"/>
          </a:xfrm>
          <a:prstGeom prst="rect">
            <a:avLst/>
          </a:prstGeom>
        </p:spPr>
      </p:pic>
      <p:sp>
        <p:nvSpPr>
          <p:cNvPr id="23" name="サブタイトル 2">
            <a:extLst>
              <a:ext uri="{FF2B5EF4-FFF2-40B4-BE49-F238E27FC236}">
                <a16:creationId xmlns="" xmlns:a16="http://schemas.microsoft.com/office/drawing/2014/main" id="{32E7A475-36BC-4537-8752-EFF392B59657}"/>
              </a:ext>
            </a:extLst>
          </p:cNvPr>
          <p:cNvSpPr txBox="1">
            <a:spLocks/>
          </p:cNvSpPr>
          <p:nvPr/>
        </p:nvSpPr>
        <p:spPr>
          <a:xfrm>
            <a:off x="1140849" y="1269878"/>
            <a:ext cx="4073546" cy="5943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リアルタイムデータの表示</a:t>
            </a:r>
            <a:endParaRPr lang="en-US" altLang="ja-JP" sz="2000" b="1" dirty="0">
              <a:solidFill>
                <a:schemeClr val="bg1">
                  <a:lumMod val="75000"/>
                  <a:lumOff val="2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25" name="サブタイトル 2"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5916706" y="1273554"/>
            <a:ext cx="4916245" cy="123128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ポンプ号機を選択すると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電圧・電流・周波数・消費電力 といった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各号機</a:t>
            </a:r>
            <a:r>
              <a:rPr lang="ja-JP" altLang="en-US" sz="2000" b="1" dirty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の情報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が表示さ</a:t>
            </a:r>
            <a:r>
              <a:rPr lang="ja-JP" altLang="en-US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れ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ます</a:t>
            </a:r>
            <a:r>
              <a:rPr lang="ja-JP" altLang="en-US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。</a:t>
            </a:r>
            <a:endParaRPr lang="en-US" altLang="ja-JP" sz="20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282720" y="2609186"/>
            <a:ext cx="11604479" cy="4194140"/>
          </a:xfrm>
          <a:prstGeom prst="roundRect">
            <a:avLst>
              <a:gd name="adj" fmla="val 1050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サブタイトル 2"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4060321" y="2816331"/>
            <a:ext cx="3564629" cy="37716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＜ポンプ</a:t>
            </a: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1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号機の状態</a:t>
            </a: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〔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運転</a:t>
            </a: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〕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＞</a:t>
            </a:r>
            <a:endParaRPr lang="en-US" altLang="ja-JP" sz="1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84" name="サブタイトル 2"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496957" y="2821418"/>
            <a:ext cx="3066407" cy="36817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＜ポンプユニットの状態＞</a:t>
            </a:r>
            <a:endParaRPr lang="en-US" altLang="ja-JP" sz="1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grpSp>
        <p:nvGrpSpPr>
          <p:cNvPr id="43" name="グループ化 42">
            <a:extLst>
              <a:ext uri="{FF2B5EF4-FFF2-40B4-BE49-F238E27FC236}">
                <a16:creationId xmlns="" xmlns:a16="http://schemas.microsoft.com/office/drawing/2014/main" id="{F26CB1EB-1A2A-4310-AC61-A3D075B83EF4}"/>
              </a:ext>
            </a:extLst>
          </p:cNvPr>
          <p:cNvGrpSpPr/>
          <p:nvPr/>
        </p:nvGrpSpPr>
        <p:grpSpPr>
          <a:xfrm>
            <a:off x="8889324" y="3363703"/>
            <a:ext cx="1817316" cy="3145292"/>
            <a:chOff x="7957426" y="1770139"/>
            <a:chExt cx="2577645" cy="4698657"/>
          </a:xfrm>
        </p:grpSpPr>
        <p:pic>
          <p:nvPicPr>
            <p:cNvPr id="44" name="図 43">
              <a:extLst>
                <a:ext uri="{FF2B5EF4-FFF2-40B4-BE49-F238E27FC236}">
                  <a16:creationId xmlns="" xmlns:a16="http://schemas.microsoft.com/office/drawing/2014/main" id="{BA81B0A4-8B43-4B00-B5F9-CBBCE3C31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57426" y="1770139"/>
              <a:ext cx="2577645" cy="4449269"/>
            </a:xfrm>
            <a:prstGeom prst="rect">
              <a:avLst/>
            </a:prstGeom>
          </p:spPr>
        </p:pic>
        <p:pic>
          <p:nvPicPr>
            <p:cNvPr id="45" name="図 44">
              <a:extLst>
                <a:ext uri="{FF2B5EF4-FFF2-40B4-BE49-F238E27FC236}">
                  <a16:creationId xmlns="" xmlns:a16="http://schemas.microsoft.com/office/drawing/2014/main" id="{CE8EFFF6-2A06-43F3-A2C2-1BA2798F4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57426" y="5538718"/>
              <a:ext cx="2577645" cy="930078"/>
            </a:xfrm>
            <a:prstGeom prst="rect">
              <a:avLst/>
            </a:prstGeom>
          </p:spPr>
        </p:pic>
      </p:grpSp>
      <p:cxnSp>
        <p:nvCxnSpPr>
          <p:cNvPr id="46" name="直線矢印コネクタ 45">
            <a:extLst>
              <a:ext uri="{FF2B5EF4-FFF2-40B4-BE49-F238E27FC236}">
                <a16:creationId xmlns="" xmlns:a16="http://schemas.microsoft.com/office/drawing/2014/main" id="{7F53EF35-B901-473C-8DE1-D9F74641EFF6}"/>
              </a:ext>
            </a:extLst>
          </p:cNvPr>
          <p:cNvCxnSpPr>
            <a:cxnSpLocks/>
          </p:cNvCxnSpPr>
          <p:nvPr/>
        </p:nvCxnSpPr>
        <p:spPr>
          <a:xfrm>
            <a:off x="3517373" y="4831978"/>
            <a:ext cx="89311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="" xmlns:a16="http://schemas.microsoft.com/office/drawing/2014/main" id="{CEB71EDD-665C-4D7A-8289-6CEF4871C0A3}"/>
              </a:ext>
            </a:extLst>
          </p:cNvPr>
          <p:cNvCxnSpPr>
            <a:cxnSpLocks/>
          </p:cNvCxnSpPr>
          <p:nvPr/>
        </p:nvCxnSpPr>
        <p:spPr>
          <a:xfrm>
            <a:off x="7394243" y="4831978"/>
            <a:ext cx="869913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サブタイトル 2"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7957952" y="2823080"/>
            <a:ext cx="3680060" cy="37716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＜ポンプ</a:t>
            </a: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2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号機の状態</a:t>
            </a: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〔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停止</a:t>
            </a: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〕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＞</a:t>
            </a:r>
            <a:endParaRPr lang="en-US" altLang="ja-JP" sz="1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1086628" y="3357527"/>
            <a:ext cx="3323860" cy="3154487"/>
            <a:chOff x="834885" y="3309105"/>
            <a:chExt cx="3323860" cy="3154487"/>
          </a:xfrm>
        </p:grpSpPr>
        <p:sp>
          <p:nvSpPr>
            <p:cNvPr id="48" name="サブタイトル 2">
              <a:extLst>
                <a:ext uri="{FF2B5EF4-FFF2-40B4-BE49-F238E27FC236}">
                  <a16:creationId xmlns="" xmlns:a16="http://schemas.microsoft.com/office/drawing/2014/main" id="{CC595DBF-000D-43A9-842E-34697A813587}"/>
                </a:ext>
              </a:extLst>
            </p:cNvPr>
            <p:cNvSpPr txBox="1">
              <a:spLocks/>
            </p:cNvSpPr>
            <p:nvPr/>
          </p:nvSpPr>
          <p:spPr>
            <a:xfrm>
              <a:off x="3034279" y="3406394"/>
              <a:ext cx="1124466" cy="56642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377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None/>
                <a:defRPr kumimoji="1" sz="3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00"/>
                </a:lnSpc>
                <a:spcBef>
                  <a:spcPts val="600"/>
                </a:spcBef>
              </a:pPr>
              <a:r>
                <a:rPr lang="ja-JP" altLang="en-US" sz="16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「</a:t>
              </a:r>
              <a:r>
                <a:rPr lang="en-US" altLang="ja-JP" sz="16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1</a:t>
              </a:r>
              <a:r>
                <a:rPr lang="ja-JP" altLang="en-US" sz="16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号機」</a:t>
              </a:r>
              <a:endParaRPr lang="en-US" altLang="ja-JP" sz="16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endParaRPr>
            </a:p>
            <a:p>
              <a:pPr>
                <a:lnSpc>
                  <a:spcPts val="1500"/>
                </a:lnSpc>
                <a:spcBef>
                  <a:spcPts val="600"/>
                </a:spcBef>
              </a:pPr>
              <a:r>
                <a:rPr lang="ja-JP" altLang="en-US" sz="16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をタップ</a:t>
              </a:r>
              <a:endParaRPr lang="en-US" altLang="ja-JP" sz="1600" b="1" dirty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endParaRPr>
            </a:p>
          </p:txBody>
        </p:sp>
        <p:grpSp>
          <p:nvGrpSpPr>
            <p:cNvPr id="10" name="グループ化 9"/>
            <p:cNvGrpSpPr/>
            <p:nvPr/>
          </p:nvGrpSpPr>
          <p:grpSpPr>
            <a:xfrm>
              <a:off x="834885" y="3309105"/>
              <a:ext cx="1814297" cy="3154487"/>
              <a:chOff x="654578" y="3056927"/>
              <a:chExt cx="1994606" cy="3532780"/>
            </a:xfrm>
          </p:grpSpPr>
          <p:grpSp>
            <p:nvGrpSpPr>
              <p:cNvPr id="8" name="グループ化 7"/>
              <p:cNvGrpSpPr/>
              <p:nvPr/>
            </p:nvGrpSpPr>
            <p:grpSpPr>
              <a:xfrm>
                <a:off x="654578" y="3056927"/>
                <a:ext cx="1994606" cy="3532780"/>
                <a:chOff x="652634" y="3034588"/>
                <a:chExt cx="1994606" cy="3532780"/>
              </a:xfrm>
            </p:grpSpPr>
            <p:pic>
              <p:nvPicPr>
                <p:cNvPr id="54" name="図 53">
                  <a:extLst>
                    <a:ext uri="{FF2B5EF4-FFF2-40B4-BE49-F238E27FC236}">
                      <a16:creationId xmlns="" xmlns:a16="http://schemas.microsoft.com/office/drawing/2014/main" id="{B18EDA86-9572-4D1F-8025-FC9F521A2A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2634" y="3034588"/>
                  <a:ext cx="1994606" cy="3532780"/>
                </a:xfrm>
                <a:prstGeom prst="rect">
                  <a:avLst/>
                </a:prstGeom>
              </p:spPr>
            </p:pic>
            <p:pic>
              <p:nvPicPr>
                <p:cNvPr id="53" name="図 5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00900" y="4712727"/>
                  <a:ext cx="655678" cy="176502"/>
                </a:xfrm>
                <a:prstGeom prst="rect">
                  <a:avLst/>
                </a:prstGeom>
              </p:spPr>
            </p:pic>
          </p:grpSp>
          <p:pic>
            <p:nvPicPr>
              <p:cNvPr id="55" name="図 54">
                <a:extLst>
                  <a:ext uri="{FF2B5EF4-FFF2-40B4-BE49-F238E27FC236}">
                    <a16:creationId xmlns="" xmlns:a16="http://schemas.microsoft.com/office/drawing/2014/main" id="{9B010E0C-9ECA-406F-ABEC-0838B7B9A2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3307" t="1629" r="10914" b="46011"/>
              <a:stretch/>
            </p:blipFill>
            <p:spPr>
              <a:xfrm>
                <a:off x="901503" y="6061537"/>
                <a:ext cx="1584484" cy="324310"/>
              </a:xfrm>
              <a:prstGeom prst="rect">
                <a:avLst/>
              </a:prstGeom>
            </p:spPr>
          </p:pic>
        </p:grpSp>
        <p:pic>
          <p:nvPicPr>
            <p:cNvPr id="56" name="グラフィックス 34" descr="カーソル">
              <a:extLst>
                <a:ext uri="{FF2B5EF4-FFF2-40B4-BE49-F238E27FC236}">
                  <a16:creationId xmlns="" xmlns:a16="http://schemas.microsoft.com/office/drawing/2014/main" id="{D896CDA8-7C77-44F3-8A3F-745204900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6666026">
              <a:off x="2463972" y="3525074"/>
              <a:ext cx="586114" cy="586114"/>
            </a:xfrm>
            <a:prstGeom prst="rect">
              <a:avLst/>
            </a:prstGeom>
          </p:spPr>
        </p:pic>
      </p:grpSp>
      <p:grpSp>
        <p:nvGrpSpPr>
          <p:cNvPr id="15" name="グループ化 14"/>
          <p:cNvGrpSpPr/>
          <p:nvPr/>
        </p:nvGrpSpPr>
        <p:grpSpPr>
          <a:xfrm>
            <a:off x="4977449" y="3360544"/>
            <a:ext cx="3344913" cy="3148451"/>
            <a:chOff x="5070979" y="3357527"/>
            <a:chExt cx="3344913" cy="3148451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5070979" y="3357527"/>
              <a:ext cx="2216900" cy="3148451"/>
              <a:chOff x="4754777" y="3309105"/>
              <a:chExt cx="2216900" cy="3148451"/>
            </a:xfrm>
          </p:grpSpPr>
          <p:grpSp>
            <p:nvGrpSpPr>
              <p:cNvPr id="40" name="グループ化 39">
                <a:extLst>
                  <a:ext uri="{FF2B5EF4-FFF2-40B4-BE49-F238E27FC236}">
                    <a16:creationId xmlns="" xmlns:a16="http://schemas.microsoft.com/office/drawing/2014/main" id="{AD5837A5-E1FE-4A13-9328-8569544D4D02}"/>
                  </a:ext>
                </a:extLst>
              </p:cNvPr>
              <p:cNvGrpSpPr/>
              <p:nvPr/>
            </p:nvGrpSpPr>
            <p:grpSpPr>
              <a:xfrm>
                <a:off x="4754777" y="3309105"/>
                <a:ext cx="1817316" cy="3148451"/>
                <a:chOff x="4537866" y="1775901"/>
                <a:chExt cx="2578432" cy="4697144"/>
              </a:xfrm>
            </p:grpSpPr>
            <p:pic>
              <p:nvPicPr>
                <p:cNvPr id="41" name="図 40">
                  <a:extLst>
                    <a:ext uri="{FF2B5EF4-FFF2-40B4-BE49-F238E27FC236}">
                      <a16:creationId xmlns="" xmlns:a16="http://schemas.microsoft.com/office/drawing/2014/main" id="{CF406595-5B60-4773-AC03-60BF5DAAA6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37866" y="1775901"/>
                  <a:ext cx="2578432" cy="4697144"/>
                </a:xfrm>
                <a:prstGeom prst="rect">
                  <a:avLst/>
                </a:prstGeom>
              </p:spPr>
            </p:pic>
            <p:pic>
              <p:nvPicPr>
                <p:cNvPr id="42" name="図 41">
                  <a:extLst>
                    <a:ext uri="{FF2B5EF4-FFF2-40B4-BE49-F238E27FC236}">
                      <a16:creationId xmlns="" xmlns:a16="http://schemas.microsoft.com/office/drawing/2014/main" id="{893A195E-3D1C-4A77-A8D1-7A25B00972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537866" y="5574231"/>
                  <a:ext cx="2578432" cy="888200"/>
                </a:xfrm>
                <a:prstGeom prst="rect">
                  <a:avLst/>
                </a:prstGeom>
              </p:spPr>
            </p:pic>
          </p:grpSp>
          <p:pic>
            <p:nvPicPr>
              <p:cNvPr id="49" name="グラフィックス 44" descr="カーソル">
                <a:extLst>
                  <a:ext uri="{FF2B5EF4-FFF2-40B4-BE49-F238E27FC236}">
                    <a16:creationId xmlns="" xmlns:a16="http://schemas.microsoft.com/office/drawing/2014/main" id="{EE40EAA2-A4B1-4081-9B3F-7E5739954C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16883656">
                <a:off x="6385563" y="3509871"/>
                <a:ext cx="586114" cy="586114"/>
              </a:xfrm>
              <a:prstGeom prst="rect">
                <a:avLst/>
              </a:prstGeom>
            </p:spPr>
          </p:pic>
        </p:grpSp>
        <p:sp>
          <p:nvSpPr>
            <p:cNvPr id="76" name="サブタイトル 2">
              <a:extLst>
                <a:ext uri="{FF2B5EF4-FFF2-40B4-BE49-F238E27FC236}">
                  <a16:creationId xmlns="" xmlns:a16="http://schemas.microsoft.com/office/drawing/2014/main" id="{CC595DBF-000D-43A9-842E-34697A813587}"/>
                </a:ext>
              </a:extLst>
            </p:cNvPr>
            <p:cNvSpPr txBox="1">
              <a:spLocks/>
            </p:cNvSpPr>
            <p:nvPr/>
          </p:nvSpPr>
          <p:spPr>
            <a:xfrm>
              <a:off x="7291426" y="3454605"/>
              <a:ext cx="1124466" cy="56642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377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None/>
                <a:defRPr kumimoji="1" sz="3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00"/>
                </a:lnSpc>
                <a:spcBef>
                  <a:spcPts val="600"/>
                </a:spcBef>
              </a:pPr>
              <a:r>
                <a:rPr lang="ja-JP" altLang="en-US" sz="16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「</a:t>
              </a:r>
              <a:r>
                <a:rPr lang="en-US" altLang="ja-JP" sz="1600" b="1" dirty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2</a:t>
              </a:r>
              <a:r>
                <a:rPr lang="ja-JP" altLang="en-US" sz="16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号機」</a:t>
              </a:r>
              <a:endParaRPr lang="en-US" altLang="ja-JP" sz="16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endParaRPr>
            </a:p>
            <a:p>
              <a:pPr>
                <a:lnSpc>
                  <a:spcPts val="1500"/>
                </a:lnSpc>
                <a:spcBef>
                  <a:spcPts val="600"/>
                </a:spcBef>
              </a:pPr>
              <a:r>
                <a:rPr lang="ja-JP" altLang="en-US" sz="16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をタップ</a:t>
              </a:r>
              <a:endParaRPr lang="en-US" altLang="ja-JP" sz="1600" b="1" dirty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0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975360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69" y="188315"/>
            <a:ext cx="2865405" cy="587153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954182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400305" y="100541"/>
            <a:ext cx="10782300" cy="770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KAWAMOTO </a:t>
            </a:r>
            <a:r>
              <a:rPr lang="en-US" altLang="ja-JP" sz="40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のできること</a:t>
            </a:r>
            <a:endParaRPr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サブタイトル 2">
            <a:hlinkClick r:id="rId5" action="ppaction://hlinkfile"/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5916706" y="1273554"/>
            <a:ext cx="5374146" cy="123128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「来歴情報」アイコンより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合計</a:t>
            </a:r>
            <a:r>
              <a:rPr lang="en-US" altLang="ja-JP" sz="2000" b="1" dirty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8</a:t>
            </a:r>
            <a:r>
              <a:rPr lang="ja-JP" altLang="en-US" sz="2000" b="1" dirty="0" smtClean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回分の</a:t>
            </a:r>
            <a:r>
              <a:rPr lang="ja-JP" altLang="en-US" sz="2000" b="1" dirty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来歴</a:t>
            </a:r>
            <a:r>
              <a:rPr lang="ja-JP" altLang="en-US" sz="2000" b="1" dirty="0" smtClean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情報</a:t>
            </a:r>
            <a:r>
              <a:rPr lang="en-US" altLang="ja-JP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(</a:t>
            </a:r>
            <a:r>
              <a:rPr lang="ja-JP" altLang="en-US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最新</a:t>
            </a:r>
            <a:r>
              <a:rPr lang="en-US" altLang="ja-JP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1</a:t>
            </a:r>
            <a:r>
              <a:rPr lang="ja-JP" altLang="en-US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回＋過去</a:t>
            </a:r>
            <a:r>
              <a:rPr lang="en-US" altLang="ja-JP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7</a:t>
            </a:r>
            <a:r>
              <a:rPr lang="ja-JP" altLang="en-US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回</a:t>
            </a:r>
            <a:r>
              <a:rPr lang="en-US" altLang="ja-JP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)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が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表示されます</a:t>
            </a:r>
            <a:r>
              <a:rPr lang="ja-JP" altLang="en-US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。</a:t>
            </a:r>
            <a:endParaRPr lang="en-US" altLang="ja-JP" sz="20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endParaRPr lang="en-US" altLang="ja-JP" sz="20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84" name="サブタイトル 2"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1658715" y="2603692"/>
            <a:ext cx="2732442" cy="36817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＜故障来歴＞</a:t>
            </a:r>
            <a:endParaRPr lang="en-US" altLang="ja-JP" sz="1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="" xmlns:a16="http://schemas.microsoft.com/office/drawing/2014/main" id="{AB455D57-73CA-4EB9-AE14-5D0561ED8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21" y="1307728"/>
            <a:ext cx="4931674" cy="594361"/>
          </a:xfrm>
          <a:prstGeom prst="rect">
            <a:avLst/>
          </a:prstGeom>
        </p:spPr>
      </p:pic>
      <p:sp>
        <p:nvSpPr>
          <p:cNvPr id="34" name="サブタイトル 2">
            <a:extLst>
              <a:ext uri="{FF2B5EF4-FFF2-40B4-BE49-F238E27FC236}">
                <a16:creationId xmlns="" xmlns:a16="http://schemas.microsoft.com/office/drawing/2014/main" id="{CC0C1FB0-1680-4E0E-9C84-4D405A53DC50}"/>
              </a:ext>
            </a:extLst>
          </p:cNvPr>
          <p:cNvSpPr txBox="1">
            <a:spLocks/>
          </p:cNvSpPr>
          <p:nvPr/>
        </p:nvSpPr>
        <p:spPr>
          <a:xfrm>
            <a:off x="1203805" y="1307728"/>
            <a:ext cx="4073546" cy="5943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故障</a:t>
            </a:r>
            <a:r>
              <a:rPr lang="ja-JP" altLang="en-US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来歴・液面</a:t>
            </a:r>
            <a:r>
              <a:rPr lang="ja-JP" alt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来歴の取得</a:t>
            </a:r>
            <a:endParaRPr lang="en-US" altLang="ja-JP" sz="2000" b="1" dirty="0">
              <a:solidFill>
                <a:schemeClr val="bg1">
                  <a:lumMod val="75000"/>
                  <a:lumOff val="2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35" name="四角形: 角を丸くする 14">
            <a:extLst>
              <a:ext uri="{FF2B5EF4-FFF2-40B4-BE49-F238E27FC236}">
                <a16:creationId xmlns="" xmlns:a16="http://schemas.microsoft.com/office/drawing/2014/main" id="{72C9A2FA-3078-48C7-B25B-115815DBCDEE}"/>
              </a:ext>
            </a:extLst>
          </p:cNvPr>
          <p:cNvSpPr/>
          <p:nvPr/>
        </p:nvSpPr>
        <p:spPr>
          <a:xfrm>
            <a:off x="258417" y="3091591"/>
            <a:ext cx="5533038" cy="3541748"/>
          </a:xfrm>
          <a:prstGeom prst="roundRect">
            <a:avLst>
              <a:gd name="adj" fmla="val 499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6" name="図 35">
            <a:extLst>
              <a:ext uri="{FF2B5EF4-FFF2-40B4-BE49-F238E27FC236}">
                <a16:creationId xmlns="" xmlns:a16="http://schemas.microsoft.com/office/drawing/2014/main" id="{F0E6ACFA-F4EE-41D7-A50D-9C1848B26F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637" b="21465"/>
          <a:stretch/>
        </p:blipFill>
        <p:spPr>
          <a:xfrm>
            <a:off x="3675128" y="3238044"/>
            <a:ext cx="1917961" cy="3296867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="" xmlns:a16="http://schemas.microsoft.com/office/drawing/2014/main" id="{0C33BC7C-159B-46B3-A985-A31614B0E7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-44" b="20936"/>
          <a:stretch/>
        </p:blipFill>
        <p:spPr>
          <a:xfrm>
            <a:off x="475626" y="3241120"/>
            <a:ext cx="1925467" cy="3295022"/>
          </a:xfrm>
          <a:prstGeom prst="rect">
            <a:avLst/>
          </a:prstGeom>
        </p:spPr>
      </p:pic>
      <p:cxnSp>
        <p:nvCxnSpPr>
          <p:cNvPr id="38" name="直線矢印コネクタ 37">
            <a:extLst>
              <a:ext uri="{FF2B5EF4-FFF2-40B4-BE49-F238E27FC236}">
                <a16:creationId xmlns="" xmlns:a16="http://schemas.microsoft.com/office/drawing/2014/main" id="{E54BB171-3821-4F98-8644-120E8E80CFCB}"/>
              </a:ext>
            </a:extLst>
          </p:cNvPr>
          <p:cNvCxnSpPr>
            <a:cxnSpLocks/>
          </p:cNvCxnSpPr>
          <p:nvPr/>
        </p:nvCxnSpPr>
        <p:spPr>
          <a:xfrm>
            <a:off x="2573286" y="4824275"/>
            <a:ext cx="92127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四角形: 角を丸くする 33">
            <a:extLst>
              <a:ext uri="{FF2B5EF4-FFF2-40B4-BE49-F238E27FC236}">
                <a16:creationId xmlns="" xmlns:a16="http://schemas.microsoft.com/office/drawing/2014/main" id="{8AC4126F-0D83-43C5-882C-CC8C88A9E707}"/>
              </a:ext>
            </a:extLst>
          </p:cNvPr>
          <p:cNvSpPr/>
          <p:nvPr/>
        </p:nvSpPr>
        <p:spPr>
          <a:xfrm>
            <a:off x="6293983" y="3082267"/>
            <a:ext cx="5561496" cy="3552303"/>
          </a:xfrm>
          <a:prstGeom prst="roundRect">
            <a:avLst>
              <a:gd name="adj" fmla="val 499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0" name="図 49">
            <a:extLst>
              <a:ext uri="{FF2B5EF4-FFF2-40B4-BE49-F238E27FC236}">
                <a16:creationId xmlns="" xmlns:a16="http://schemas.microsoft.com/office/drawing/2014/main" id="{9D1698D6-1AA7-489E-B342-D0284164EF1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20" b="21173"/>
          <a:stretch/>
        </p:blipFill>
        <p:spPr>
          <a:xfrm>
            <a:off x="6581747" y="3226733"/>
            <a:ext cx="1952459" cy="3308178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="" xmlns:a16="http://schemas.microsoft.com/office/drawing/2014/main" id="{C69D3B30-A2C3-494A-ACCC-7E0AE4E78D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" r="303" b="20472"/>
          <a:stretch/>
        </p:blipFill>
        <p:spPr>
          <a:xfrm>
            <a:off x="9788544" y="3221966"/>
            <a:ext cx="1914174" cy="3312945"/>
          </a:xfrm>
          <a:prstGeom prst="rect">
            <a:avLst/>
          </a:prstGeom>
        </p:spPr>
      </p:pic>
      <p:cxnSp>
        <p:nvCxnSpPr>
          <p:cNvPr id="52" name="直線矢印コネクタ 51">
            <a:extLst>
              <a:ext uri="{FF2B5EF4-FFF2-40B4-BE49-F238E27FC236}">
                <a16:creationId xmlns="" xmlns:a16="http://schemas.microsoft.com/office/drawing/2014/main" id="{357DD6E1-7913-4781-8002-0412CE21B8D0}"/>
              </a:ext>
            </a:extLst>
          </p:cNvPr>
          <p:cNvCxnSpPr>
            <a:cxnSpLocks/>
          </p:cNvCxnSpPr>
          <p:nvPr/>
        </p:nvCxnSpPr>
        <p:spPr>
          <a:xfrm>
            <a:off x="8693020" y="4824275"/>
            <a:ext cx="92127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サブタイトル 2"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7708510" y="2609186"/>
            <a:ext cx="2732442" cy="36817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＜液面来歴＞</a:t>
            </a:r>
            <a:endParaRPr lang="en-US" altLang="ja-JP" sz="1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59" name="グラフィックス 25" descr="カーソル">
            <a:extLst>
              <a:ext uri="{FF2B5EF4-FFF2-40B4-BE49-F238E27FC236}">
                <a16:creationId xmlns="" xmlns:a16="http://schemas.microsoft.com/office/drawing/2014/main" id="{675A5FC0-2137-4F90-8315-78C7D60F1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883656">
            <a:off x="2206630" y="3409142"/>
            <a:ext cx="620720" cy="620720"/>
          </a:xfrm>
          <a:prstGeom prst="rect">
            <a:avLst/>
          </a:prstGeom>
        </p:spPr>
      </p:pic>
      <p:sp>
        <p:nvSpPr>
          <p:cNvPr id="63" name="サブタイトル 2">
            <a:extLst>
              <a:ext uri="{FF2B5EF4-FFF2-40B4-BE49-F238E27FC236}">
                <a16:creationId xmlns="" xmlns:a16="http://schemas.microsoft.com/office/drawing/2014/main" id="{CC595DBF-000D-43A9-842E-34697A813587}"/>
              </a:ext>
            </a:extLst>
          </p:cNvPr>
          <p:cNvSpPr txBox="1">
            <a:spLocks/>
          </p:cNvSpPr>
          <p:nvPr/>
        </p:nvSpPr>
        <p:spPr>
          <a:xfrm>
            <a:off x="2605919" y="3861137"/>
            <a:ext cx="1082145" cy="88991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  <a:spcBef>
                <a:spcPts val="600"/>
              </a:spcBef>
            </a:pPr>
            <a:r>
              <a:rPr lang="ja-JP" altLang="en-US" sz="16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確認する</a:t>
            </a:r>
            <a:endParaRPr lang="en-US" altLang="ja-JP" sz="1600" b="1" dirty="0" smtClean="0">
              <a:solidFill>
                <a:srgbClr val="FF0000"/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500"/>
              </a:lnSpc>
              <a:spcBef>
                <a:spcPts val="600"/>
              </a:spcBef>
            </a:pPr>
            <a:r>
              <a:rPr lang="ja-JP" altLang="en-US" sz="16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来歴を</a:t>
            </a:r>
            <a:endParaRPr lang="en-US" altLang="ja-JP" sz="1600" b="1" dirty="0" smtClean="0">
              <a:solidFill>
                <a:srgbClr val="FF0000"/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500"/>
              </a:lnSpc>
              <a:spcBef>
                <a:spcPts val="600"/>
              </a:spcBef>
            </a:pPr>
            <a:r>
              <a:rPr lang="ja-JP" altLang="en-US" sz="16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タップ</a:t>
            </a:r>
            <a:endParaRPr lang="en-US" altLang="ja-JP" sz="1600" b="1" dirty="0">
              <a:solidFill>
                <a:srgbClr val="FF0000"/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64" name="グラフィックス 25" descr="カーソル">
            <a:extLst>
              <a:ext uri="{FF2B5EF4-FFF2-40B4-BE49-F238E27FC236}">
                <a16:creationId xmlns="" xmlns:a16="http://schemas.microsoft.com/office/drawing/2014/main" id="{675A5FC0-2137-4F90-8315-78C7D60F1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883656">
            <a:off x="8450988" y="3119728"/>
            <a:ext cx="620720" cy="620720"/>
          </a:xfrm>
          <a:prstGeom prst="rect">
            <a:avLst/>
          </a:prstGeom>
        </p:spPr>
      </p:pic>
      <p:sp>
        <p:nvSpPr>
          <p:cNvPr id="65" name="サブタイトル 2">
            <a:extLst>
              <a:ext uri="{FF2B5EF4-FFF2-40B4-BE49-F238E27FC236}">
                <a16:creationId xmlns="" xmlns:a16="http://schemas.microsoft.com/office/drawing/2014/main" id="{CC595DBF-000D-43A9-842E-34697A813587}"/>
              </a:ext>
            </a:extLst>
          </p:cNvPr>
          <p:cNvSpPr txBox="1">
            <a:spLocks/>
          </p:cNvSpPr>
          <p:nvPr/>
        </p:nvSpPr>
        <p:spPr>
          <a:xfrm>
            <a:off x="8619274" y="3863265"/>
            <a:ext cx="1082145" cy="88991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  <a:spcBef>
                <a:spcPts val="600"/>
              </a:spcBef>
            </a:pPr>
            <a:r>
              <a:rPr lang="ja-JP" altLang="en-US" sz="16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確認する</a:t>
            </a:r>
            <a:endParaRPr lang="en-US" altLang="ja-JP" sz="1600" b="1" dirty="0" smtClean="0">
              <a:solidFill>
                <a:srgbClr val="FF0000"/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500"/>
              </a:lnSpc>
              <a:spcBef>
                <a:spcPts val="600"/>
              </a:spcBef>
            </a:pPr>
            <a:r>
              <a:rPr lang="ja-JP" altLang="en-US" sz="16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来歴を</a:t>
            </a:r>
            <a:endParaRPr lang="en-US" altLang="ja-JP" sz="1600" b="1" dirty="0" smtClean="0">
              <a:solidFill>
                <a:srgbClr val="FF0000"/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500"/>
              </a:lnSpc>
              <a:spcBef>
                <a:spcPts val="600"/>
              </a:spcBef>
            </a:pPr>
            <a:r>
              <a:rPr lang="ja-JP" altLang="en-US" sz="16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タップ</a:t>
            </a:r>
            <a:endParaRPr lang="en-US" altLang="ja-JP" sz="1600" b="1" dirty="0">
              <a:solidFill>
                <a:srgbClr val="FF0000"/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6685350" y="3743927"/>
            <a:ext cx="1758463" cy="27614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角丸四角形 65"/>
          <p:cNvSpPr/>
          <p:nvPr/>
        </p:nvSpPr>
        <p:spPr>
          <a:xfrm>
            <a:off x="561998" y="3765835"/>
            <a:ext cx="1733594" cy="2865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角丸四角形 26"/>
          <p:cNvSpPr/>
          <p:nvPr/>
        </p:nvSpPr>
        <p:spPr>
          <a:xfrm>
            <a:off x="7559749" y="3472445"/>
            <a:ext cx="974457" cy="2470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グラフィックス 25" descr="カーソル">
            <a:extLst>
              <a:ext uri="{FF2B5EF4-FFF2-40B4-BE49-F238E27FC236}">
                <a16:creationId xmlns="" xmlns:a16="http://schemas.microsoft.com/office/drawing/2014/main" id="{675A5FC0-2137-4F90-8315-78C7D60F1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222363">
            <a:off x="6143151" y="3409143"/>
            <a:ext cx="620720" cy="620720"/>
          </a:xfrm>
          <a:prstGeom prst="rect">
            <a:avLst/>
          </a:prstGeom>
        </p:spPr>
      </p:pic>
      <p:pic>
        <p:nvPicPr>
          <p:cNvPr id="29" name="グラフィックス 25" descr="カーソル">
            <a:extLst>
              <a:ext uri="{FF2B5EF4-FFF2-40B4-BE49-F238E27FC236}">
                <a16:creationId xmlns="" xmlns:a16="http://schemas.microsoft.com/office/drawing/2014/main" id="{675A5FC0-2137-4F90-8315-78C7D60F1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222363">
            <a:off x="-51943" y="3129801"/>
            <a:ext cx="620720" cy="620720"/>
          </a:xfrm>
          <a:prstGeom prst="rect">
            <a:avLst/>
          </a:prstGeom>
        </p:spPr>
      </p:pic>
      <p:sp>
        <p:nvSpPr>
          <p:cNvPr id="30" name="角丸四角形 29"/>
          <p:cNvSpPr/>
          <p:nvPr/>
        </p:nvSpPr>
        <p:spPr>
          <a:xfrm>
            <a:off x="475626" y="3481705"/>
            <a:ext cx="974457" cy="26222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348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サブタイトル 2"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5916705" y="1273554"/>
            <a:ext cx="5938773" cy="123128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「パラメータ」アイコンより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制御盤の「</a:t>
            </a:r>
            <a:r>
              <a:rPr lang="en-US" altLang="ja-JP" sz="2000" b="1" dirty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A. </a:t>
            </a:r>
            <a:r>
              <a:rPr lang="ja-JP" altLang="en-US" sz="2000" b="1" dirty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設定メニュー</a:t>
            </a:r>
            <a:r>
              <a:rPr lang="ja-JP" altLang="en-US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」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と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「</a:t>
            </a:r>
            <a:r>
              <a:rPr lang="en-US" altLang="ja-JP" sz="2000" b="1" dirty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b. </a:t>
            </a:r>
            <a:r>
              <a:rPr lang="ja-JP" altLang="en-US" sz="2000" b="1" dirty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メンテナンスメニュー</a:t>
            </a:r>
            <a:r>
              <a:rPr lang="ja-JP" altLang="en-US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」の値を表示します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。</a:t>
            </a:r>
            <a:endParaRPr lang="en-US" altLang="ja-JP" sz="20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985992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69" y="188315"/>
            <a:ext cx="2865405" cy="587153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954182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400305" y="100541"/>
            <a:ext cx="10782300" cy="770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KAWAMOTO </a:t>
            </a:r>
            <a:r>
              <a:rPr lang="en-US" altLang="ja-JP" sz="40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のできること</a:t>
            </a:r>
            <a:endParaRPr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サブタイトル 2">
            <a:hlinkClick r:id="rId5" action="ppaction://hlinkfile"/>
            <a:extLst>
              <a:ext uri="{FF2B5EF4-FFF2-40B4-BE49-F238E27FC236}">
                <a16:creationId xmlns="" xmlns:a16="http://schemas.microsoft.com/office/drawing/2014/main" id="{32E7A475-36BC-4537-8752-EFF392B59657}"/>
              </a:ext>
            </a:extLst>
          </p:cNvPr>
          <p:cNvSpPr txBox="1">
            <a:spLocks/>
          </p:cNvSpPr>
          <p:nvPr/>
        </p:nvSpPr>
        <p:spPr>
          <a:xfrm>
            <a:off x="1140849" y="1269878"/>
            <a:ext cx="4073546" cy="5943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リアルタイムデータの表示</a:t>
            </a:r>
            <a:endParaRPr lang="en-US" altLang="ja-JP" sz="2000" b="1" dirty="0">
              <a:solidFill>
                <a:schemeClr val="bg1">
                  <a:lumMod val="75000"/>
                  <a:lumOff val="2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84" name="サブタイトル 2"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768191" y="2707281"/>
            <a:ext cx="2259251" cy="36817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＜</a:t>
            </a: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A.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設定メニュー＞</a:t>
            </a:r>
            <a:endParaRPr lang="en-US" altLang="ja-JP" sz="1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35" name="四角形: 角を丸くする 14">
            <a:extLst>
              <a:ext uri="{FF2B5EF4-FFF2-40B4-BE49-F238E27FC236}">
                <a16:creationId xmlns="" xmlns:a16="http://schemas.microsoft.com/office/drawing/2014/main" id="{72C9A2FA-3078-48C7-B25B-115815DBCDEE}"/>
              </a:ext>
            </a:extLst>
          </p:cNvPr>
          <p:cNvSpPr/>
          <p:nvPr/>
        </p:nvSpPr>
        <p:spPr>
          <a:xfrm>
            <a:off x="282721" y="3183206"/>
            <a:ext cx="3230192" cy="3506963"/>
          </a:xfrm>
          <a:prstGeom prst="roundRect">
            <a:avLst>
              <a:gd name="adj" fmla="val 499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四角形: 角を丸くする 33">
            <a:extLst>
              <a:ext uri="{FF2B5EF4-FFF2-40B4-BE49-F238E27FC236}">
                <a16:creationId xmlns="" xmlns:a16="http://schemas.microsoft.com/office/drawing/2014/main" id="{8AC4126F-0D83-43C5-882C-CC8C88A9E707}"/>
              </a:ext>
            </a:extLst>
          </p:cNvPr>
          <p:cNvSpPr/>
          <p:nvPr/>
        </p:nvSpPr>
        <p:spPr>
          <a:xfrm>
            <a:off x="4246560" y="3182199"/>
            <a:ext cx="3230192" cy="3499291"/>
          </a:xfrm>
          <a:prstGeom prst="roundRect">
            <a:avLst>
              <a:gd name="adj" fmla="val 499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7" name="サブタイトル 2"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4272198" y="2707281"/>
            <a:ext cx="3178915" cy="36817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＜</a:t>
            </a: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B.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メンテナンスメニュー＞</a:t>
            </a:r>
            <a:endParaRPr lang="en-US" altLang="ja-JP" sz="1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="" xmlns:a16="http://schemas.microsoft.com/office/drawing/2014/main" id="{A0A918E8-6047-40A0-AB30-006C87D4A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21" y="1269878"/>
            <a:ext cx="4931674" cy="594361"/>
          </a:xfrm>
          <a:prstGeom prst="rect">
            <a:avLst/>
          </a:prstGeom>
        </p:spPr>
      </p:pic>
      <p:sp>
        <p:nvSpPr>
          <p:cNvPr id="28" name="サブタイトル 2">
            <a:extLst>
              <a:ext uri="{FF2B5EF4-FFF2-40B4-BE49-F238E27FC236}">
                <a16:creationId xmlns="" xmlns:a16="http://schemas.microsoft.com/office/drawing/2014/main" id="{1E60969B-5138-451E-BB9F-14DD4B607079}"/>
              </a:ext>
            </a:extLst>
          </p:cNvPr>
          <p:cNvSpPr txBox="1">
            <a:spLocks/>
          </p:cNvSpPr>
          <p:nvPr/>
        </p:nvSpPr>
        <p:spPr>
          <a:xfrm>
            <a:off x="1244635" y="1292848"/>
            <a:ext cx="4073546" cy="5943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設定値の</a:t>
            </a:r>
            <a:r>
              <a:rPr lang="ja-JP" altLang="en-US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読み出し</a:t>
            </a:r>
            <a:endParaRPr lang="en-US" altLang="ja-JP" sz="2000" b="1" dirty="0">
              <a:solidFill>
                <a:schemeClr val="bg1">
                  <a:lumMod val="75000"/>
                  <a:lumOff val="2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="" xmlns:a16="http://schemas.microsoft.com/office/drawing/2014/main" id="{3DEE3F66-22A1-4284-ABE5-6A41F3D93F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2003"/>
          <a:stretch/>
        </p:blipFill>
        <p:spPr>
          <a:xfrm>
            <a:off x="843557" y="3359888"/>
            <a:ext cx="2116680" cy="3109133"/>
          </a:xfrm>
          <a:prstGeom prst="rect">
            <a:avLst/>
          </a:prstGeom>
          <a:ln>
            <a:solidFill>
              <a:schemeClr val="tx1">
                <a:lumMod val="85000"/>
              </a:schemeClr>
            </a:solidFill>
          </a:ln>
        </p:spPr>
      </p:pic>
      <p:pic>
        <p:nvPicPr>
          <p:cNvPr id="31" name="図 30">
            <a:extLst>
              <a:ext uri="{FF2B5EF4-FFF2-40B4-BE49-F238E27FC236}">
                <a16:creationId xmlns="" xmlns:a16="http://schemas.microsoft.com/office/drawing/2014/main" id="{FDE4FAAB-2F04-448A-B4F0-ED943803BE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b="31488"/>
          <a:stretch/>
        </p:blipFill>
        <p:spPr>
          <a:xfrm>
            <a:off x="4801044" y="3359888"/>
            <a:ext cx="2121221" cy="3115804"/>
          </a:xfrm>
          <a:prstGeom prst="rect">
            <a:avLst/>
          </a:prstGeom>
          <a:ln>
            <a:solidFill>
              <a:schemeClr val="tx1">
                <a:lumMod val="85000"/>
              </a:schemeClr>
            </a:solidFill>
          </a:ln>
        </p:spPr>
      </p:pic>
      <p:sp>
        <p:nvSpPr>
          <p:cNvPr id="66" name="角丸四角形 65"/>
          <p:cNvSpPr/>
          <p:nvPr/>
        </p:nvSpPr>
        <p:spPr>
          <a:xfrm>
            <a:off x="839165" y="3657601"/>
            <a:ext cx="1045858" cy="369492"/>
          </a:xfrm>
          <a:prstGeom prst="roundRect">
            <a:avLst>
              <a:gd name="adj" fmla="val 764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角丸四角形 20"/>
          <p:cNvSpPr/>
          <p:nvPr/>
        </p:nvSpPr>
        <p:spPr>
          <a:xfrm>
            <a:off x="5848428" y="3657600"/>
            <a:ext cx="1073837" cy="369493"/>
          </a:xfrm>
          <a:prstGeom prst="roundRect">
            <a:avLst>
              <a:gd name="adj" fmla="val 764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4" name="グラフィックス 25" descr="カーソル">
            <a:extLst>
              <a:ext uri="{FF2B5EF4-FFF2-40B4-BE49-F238E27FC236}">
                <a16:creationId xmlns="" xmlns:a16="http://schemas.microsoft.com/office/drawing/2014/main" id="{675A5FC0-2137-4F90-8315-78C7D60F19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883656">
            <a:off x="1817372" y="3424656"/>
            <a:ext cx="579057" cy="579057"/>
          </a:xfrm>
          <a:prstGeom prst="rect">
            <a:avLst/>
          </a:prstGeom>
        </p:spPr>
      </p:pic>
      <p:sp>
        <p:nvSpPr>
          <p:cNvPr id="29" name="サブタイトル 2">
            <a:extLst>
              <a:ext uri="{FF2B5EF4-FFF2-40B4-BE49-F238E27FC236}">
                <a16:creationId xmlns="" xmlns:a16="http://schemas.microsoft.com/office/drawing/2014/main" id="{CC595DBF-000D-43A9-842E-34697A813587}"/>
              </a:ext>
            </a:extLst>
          </p:cNvPr>
          <p:cNvSpPr txBox="1">
            <a:spLocks/>
          </p:cNvSpPr>
          <p:nvPr/>
        </p:nvSpPr>
        <p:spPr>
          <a:xfrm>
            <a:off x="3138570" y="3277898"/>
            <a:ext cx="1597912" cy="13146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それぞれ</a:t>
            </a:r>
            <a:endParaRPr lang="en-US" altLang="ja-JP" sz="2000" b="1" dirty="0" smtClean="0">
              <a:solidFill>
                <a:srgbClr val="FF0000"/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確認したい</a:t>
            </a:r>
            <a:endParaRPr lang="en-US" altLang="ja-JP" sz="2000" b="1" dirty="0" smtClean="0">
              <a:solidFill>
                <a:srgbClr val="FF0000"/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ja-JP" altLang="en-US" sz="2000" b="1" dirty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メニュ</a:t>
            </a:r>
            <a:r>
              <a:rPr lang="ja-JP" altLang="en-US" sz="20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ーを</a:t>
            </a:r>
            <a:endParaRPr lang="en-US" altLang="ja-JP" sz="2000" b="1" dirty="0" smtClean="0">
              <a:solidFill>
                <a:srgbClr val="FF0000"/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タップ</a:t>
            </a:r>
            <a:endParaRPr lang="en-US" altLang="ja-JP" sz="2000" b="1" dirty="0">
              <a:solidFill>
                <a:srgbClr val="FF0000"/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26" name="グラフィックス 25" descr="カーソル">
            <a:extLst>
              <a:ext uri="{FF2B5EF4-FFF2-40B4-BE49-F238E27FC236}">
                <a16:creationId xmlns="" xmlns:a16="http://schemas.microsoft.com/office/drawing/2014/main" id="{675A5FC0-2137-4F90-8315-78C7D60F19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422319">
            <a:off x="5348180" y="3418037"/>
            <a:ext cx="579057" cy="57905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107" y="2895858"/>
            <a:ext cx="1129667" cy="267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7598607" y="5655048"/>
            <a:ext cx="4471537" cy="1003103"/>
            <a:chOff x="7576069" y="5741605"/>
            <a:chExt cx="4471537" cy="1003103"/>
          </a:xfrm>
        </p:grpSpPr>
        <p:sp>
          <p:nvSpPr>
            <p:cNvPr id="6" name="角丸四角形 5"/>
            <p:cNvSpPr/>
            <p:nvPr/>
          </p:nvSpPr>
          <p:spPr>
            <a:xfrm>
              <a:off x="7576069" y="5741605"/>
              <a:ext cx="4471537" cy="100310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サブタイトル 2">
              <a:extLst>
                <a:ext uri="{FF2B5EF4-FFF2-40B4-BE49-F238E27FC236}">
                  <a16:creationId xmlns="" xmlns:a16="http://schemas.microsoft.com/office/drawing/2014/main" id="{3059FF10-AA7D-42FE-99B6-30EA5657C947}"/>
                </a:ext>
              </a:extLst>
            </p:cNvPr>
            <p:cNvSpPr txBox="1">
              <a:spLocks/>
            </p:cNvSpPr>
            <p:nvPr/>
          </p:nvSpPr>
          <p:spPr>
            <a:xfrm>
              <a:off x="7621146" y="5838847"/>
              <a:ext cx="4426460" cy="851322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377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None/>
                <a:defRPr kumimoji="1" sz="3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500"/>
                </a:lnSpc>
                <a:spcBef>
                  <a:spcPts val="600"/>
                </a:spcBef>
              </a:pPr>
              <a:r>
                <a:rPr lang="ja-JP" altLang="en-US" sz="2200" b="1" dirty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㊟</a:t>
              </a:r>
              <a:r>
                <a:rPr lang="ja-JP" altLang="en-US" sz="22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アプリを用いて制御盤の設定を</a:t>
              </a:r>
              <a:endParaRPr lang="en-US" altLang="ja-JP" sz="22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endParaRPr>
            </a:p>
            <a:p>
              <a:pPr>
                <a:lnSpc>
                  <a:spcPts val="2500"/>
                </a:lnSpc>
                <a:spcBef>
                  <a:spcPts val="600"/>
                </a:spcBef>
              </a:pPr>
              <a:r>
                <a:rPr lang="ja-JP" altLang="en-US" sz="2200" b="1" dirty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変更</a:t>
              </a:r>
              <a:r>
                <a:rPr lang="ja-JP" altLang="en-US" sz="22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することはできません。</a:t>
              </a:r>
              <a:endParaRPr lang="en-US" altLang="ja-JP" sz="22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endParaRPr>
            </a:p>
          </p:txBody>
        </p:sp>
      </p:grpSp>
      <p:sp>
        <p:nvSpPr>
          <p:cNvPr id="9" name="雲形吹き出し 8"/>
          <p:cNvSpPr/>
          <p:nvPr/>
        </p:nvSpPr>
        <p:spPr>
          <a:xfrm>
            <a:off x="7993889" y="2891366"/>
            <a:ext cx="2582645" cy="2149474"/>
          </a:xfrm>
          <a:prstGeom prst="cloudCallout">
            <a:avLst>
              <a:gd name="adj1" fmla="val 70451"/>
              <a:gd name="adj2" fmla="val -3582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揚</a:t>
            </a:r>
            <a:r>
              <a:rPr kumimoji="1" lang="ja-JP" alt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程をもっと</a:t>
            </a:r>
            <a:endParaRPr kumimoji="1" lang="en-US" altLang="ja-JP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kumimoji="1" lang="ja-JP" alt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下げたいな・・・</a:t>
            </a:r>
            <a:endParaRPr kumimoji="1" lang="en-US" altLang="ja-JP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数値</a:t>
            </a:r>
            <a:r>
              <a:rPr kumimoji="1" lang="ja-JP" alt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を選択して</a:t>
            </a:r>
            <a:endParaRPr kumimoji="1" lang="en-US" altLang="ja-JP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変更</a:t>
            </a:r>
            <a:r>
              <a:rPr kumimoji="1" lang="ja-JP" alt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しよう！</a:t>
            </a:r>
            <a:endParaRPr kumimoji="1" lang="en-US" altLang="ja-JP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乗算記号 9"/>
          <p:cNvSpPr/>
          <p:nvPr/>
        </p:nvSpPr>
        <p:spPr>
          <a:xfrm>
            <a:off x="7170252" y="1864239"/>
            <a:ext cx="4191856" cy="4235111"/>
          </a:xfrm>
          <a:prstGeom prst="mathMultiply">
            <a:avLst>
              <a:gd name="adj1" fmla="val 60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サブタイトル 2">
            <a:hlinkClick r:id="rId5" action="ppaction://hlinkfile"/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6096000" y="1246435"/>
            <a:ext cx="4402951" cy="123128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設定揚程や各動作選択の内容など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設定されている制御盤の基本情報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が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表示されます</a:t>
            </a:r>
            <a:r>
              <a:rPr lang="ja-JP" altLang="en-US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。</a:t>
            </a:r>
            <a:endParaRPr lang="en-US" altLang="ja-JP" sz="20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endParaRPr lang="en-US" altLang="ja-JP" sz="20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082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975360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69" y="188315"/>
            <a:ext cx="2865405" cy="587153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954182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400305" y="100541"/>
            <a:ext cx="10782300" cy="770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KAWAMOTO </a:t>
            </a:r>
            <a:r>
              <a:rPr lang="en-US" altLang="ja-JP" sz="40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のできること</a:t>
            </a:r>
            <a:endParaRPr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サブタイトル 2">
            <a:hlinkClick r:id="rId5" action="ppaction://hlinkfile"/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5916706" y="1273554"/>
            <a:ext cx="5374146" cy="123128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「取扱</a:t>
            </a:r>
            <a:r>
              <a:rPr lang="ja-JP" altLang="en-US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説明書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」アイコンより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ペアリングしている</a:t>
            </a:r>
            <a:r>
              <a:rPr lang="ja-JP" altLang="en-US" sz="2000" b="1" dirty="0" smtClean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ポンプユニットの取説が</a:t>
            </a:r>
            <a:endParaRPr lang="en-US" altLang="ja-JP" sz="2000" b="1" dirty="0" smtClean="0">
              <a:solidFill>
                <a:srgbClr val="00B0F0"/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en-US" altLang="ja-JP" sz="2000" b="1" dirty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PDF</a:t>
            </a:r>
            <a:r>
              <a:rPr lang="ja-JP" altLang="en-US" sz="2000" b="1" dirty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形式</a:t>
            </a:r>
            <a:r>
              <a:rPr lang="ja-JP" altLang="en-US" sz="2000" b="1" dirty="0" smtClean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で取得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できます。</a:t>
            </a:r>
            <a:endParaRPr lang="en-US" altLang="ja-JP" sz="20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="" xmlns:a16="http://schemas.microsoft.com/office/drawing/2014/main" id="{E304A317-6D51-4CE9-90D5-363622747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17" y="1307728"/>
            <a:ext cx="4931674" cy="594361"/>
          </a:xfrm>
          <a:prstGeom prst="rect">
            <a:avLst/>
          </a:prstGeom>
        </p:spPr>
      </p:pic>
      <p:sp>
        <p:nvSpPr>
          <p:cNvPr id="32" name="サブタイトル 2">
            <a:hlinkClick r:id="rId5" action="ppaction://hlinkfile"/>
            <a:extLst>
              <a:ext uri="{FF2B5EF4-FFF2-40B4-BE49-F238E27FC236}">
                <a16:creationId xmlns="" xmlns:a16="http://schemas.microsoft.com/office/drawing/2014/main" id="{F05C1AAD-825C-4115-A158-9270D5EE0FDB}"/>
              </a:ext>
            </a:extLst>
          </p:cNvPr>
          <p:cNvSpPr txBox="1">
            <a:spLocks/>
          </p:cNvSpPr>
          <p:nvPr/>
        </p:nvSpPr>
        <p:spPr>
          <a:xfrm>
            <a:off x="1116545" y="1319047"/>
            <a:ext cx="4073546" cy="5943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取扱説明書の閲覧</a:t>
            </a:r>
            <a:endParaRPr lang="en-US" altLang="ja-JP" sz="2000" b="1" dirty="0">
              <a:solidFill>
                <a:schemeClr val="bg1">
                  <a:lumMod val="75000"/>
                  <a:lumOff val="2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961" y="3529955"/>
            <a:ext cx="1076718" cy="2964144"/>
          </a:xfrm>
          <a:prstGeom prst="rect">
            <a:avLst/>
          </a:prstGeom>
        </p:spPr>
      </p:pic>
      <p:cxnSp>
        <p:nvCxnSpPr>
          <p:cNvPr id="41" name="直線コネクタ 40"/>
          <p:cNvCxnSpPr/>
          <p:nvPr/>
        </p:nvCxnSpPr>
        <p:spPr>
          <a:xfrm flipH="1" flipV="1">
            <a:off x="792311" y="4707732"/>
            <a:ext cx="1162036" cy="13078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 flipH="1">
            <a:off x="824581" y="2127747"/>
            <a:ext cx="1142368" cy="25267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サブタイトル 2">
            <a:hlinkClick r:id="rId5" action="ppaction://hlinkfile"/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1362804" y="6249385"/>
            <a:ext cx="3411604" cy="45378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2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「取扱</a:t>
            </a:r>
            <a:r>
              <a:rPr lang="ja-JP" altLang="en-US" sz="2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説明書</a:t>
            </a:r>
            <a:r>
              <a:rPr lang="ja-JP" altLang="en-US" sz="2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」画面</a:t>
            </a:r>
            <a:endParaRPr lang="en-US" altLang="ja-JP" sz="24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53" name="サブタイトル 2">
            <a:hlinkClick r:id="rId5" action="ppaction://hlinkfile"/>
            <a:extLst>
              <a:ext uri="{FF2B5EF4-FFF2-40B4-BE49-F238E27FC236}">
                <a16:creationId xmlns="" xmlns:a16="http://schemas.microsoft.com/office/drawing/2014/main" id="{F29C2988-2C8C-4850-9DD9-4084DE57CFA7}"/>
              </a:ext>
            </a:extLst>
          </p:cNvPr>
          <p:cNvSpPr txBox="1">
            <a:spLocks/>
          </p:cNvSpPr>
          <p:nvPr/>
        </p:nvSpPr>
        <p:spPr>
          <a:xfrm>
            <a:off x="4500465" y="3105619"/>
            <a:ext cx="1574762" cy="97432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タブを選択し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データを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ダウンロード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1966948" y="2134094"/>
            <a:ext cx="2212145" cy="38946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0459" y="2147196"/>
            <a:ext cx="2178113" cy="3868403"/>
          </a:xfrm>
          <a:prstGeom prst="rect">
            <a:avLst/>
          </a:prstGeom>
        </p:spPr>
      </p:pic>
      <p:pic>
        <p:nvPicPr>
          <p:cNvPr id="71" name="グラフィックス 25" descr="カーソル">
            <a:extLst>
              <a:ext uri="{FF2B5EF4-FFF2-40B4-BE49-F238E27FC236}">
                <a16:creationId xmlns="" xmlns:a16="http://schemas.microsoft.com/office/drawing/2014/main" id="{675A5FC0-2137-4F90-8315-78C7D60F19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883656">
            <a:off x="3466941" y="2182512"/>
            <a:ext cx="620720" cy="526251"/>
          </a:xfrm>
          <a:prstGeom prst="rect">
            <a:avLst/>
          </a:prstGeom>
        </p:spPr>
      </p:pic>
      <p:sp>
        <p:nvSpPr>
          <p:cNvPr id="72" name="角丸四角形 71"/>
          <p:cNvSpPr/>
          <p:nvPr/>
        </p:nvSpPr>
        <p:spPr>
          <a:xfrm>
            <a:off x="2367307" y="2615768"/>
            <a:ext cx="1469755" cy="2865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3" name="直線矢印コネクタ 72">
            <a:extLst>
              <a:ext uri="{FF2B5EF4-FFF2-40B4-BE49-F238E27FC236}">
                <a16:creationId xmlns="" xmlns:a16="http://schemas.microsoft.com/office/drawing/2014/main" id="{E54BB171-3821-4F98-8644-120E8E80CFCB}"/>
              </a:ext>
            </a:extLst>
          </p:cNvPr>
          <p:cNvCxnSpPr>
            <a:cxnSpLocks/>
          </p:cNvCxnSpPr>
          <p:nvPr/>
        </p:nvCxnSpPr>
        <p:spPr>
          <a:xfrm flipV="1">
            <a:off x="4647304" y="4279832"/>
            <a:ext cx="1239578" cy="124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グループ化 10"/>
          <p:cNvGrpSpPr/>
          <p:nvPr/>
        </p:nvGrpSpPr>
        <p:grpSpPr>
          <a:xfrm>
            <a:off x="6365614" y="2704208"/>
            <a:ext cx="1800665" cy="2750991"/>
            <a:chOff x="6633740" y="2902354"/>
            <a:chExt cx="1988675" cy="3113245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33740" y="2940801"/>
              <a:ext cx="1988675" cy="3074798"/>
            </a:xfrm>
            <a:prstGeom prst="rect">
              <a:avLst/>
            </a:prstGeom>
          </p:spPr>
        </p:pic>
        <p:sp>
          <p:nvSpPr>
            <p:cNvPr id="74" name="正方形/長方形 73"/>
            <p:cNvSpPr/>
            <p:nvPr/>
          </p:nvSpPr>
          <p:spPr>
            <a:xfrm>
              <a:off x="6633740" y="2902354"/>
              <a:ext cx="1970040" cy="311324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5" name="サブタイトル 2">
            <a:hlinkClick r:id="rId5" action="ppaction://hlinkfile"/>
            <a:extLst>
              <a:ext uri="{FF2B5EF4-FFF2-40B4-BE49-F238E27FC236}">
                <a16:creationId xmlns="" xmlns:a16="http://schemas.microsoft.com/office/drawing/2014/main" id="{F29C2988-2C8C-4850-9DD9-4084DE57CFA7}"/>
              </a:ext>
            </a:extLst>
          </p:cNvPr>
          <p:cNvSpPr txBox="1">
            <a:spLocks/>
          </p:cNvSpPr>
          <p:nvPr/>
        </p:nvSpPr>
        <p:spPr>
          <a:xfrm>
            <a:off x="8603779" y="3083863"/>
            <a:ext cx="3109489" cy="203717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データ上で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取扱説明書の閲覧が可能。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endParaRPr lang="en-US" altLang="ja-JP" sz="1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ついつい持ち運ぶのを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忘れてしまいがちな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紙媒体も必要ありません！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grpSp>
        <p:nvGrpSpPr>
          <p:cNvPr id="76" name="グループ化 75"/>
          <p:cNvGrpSpPr/>
          <p:nvPr/>
        </p:nvGrpSpPr>
        <p:grpSpPr>
          <a:xfrm>
            <a:off x="7257510" y="5700069"/>
            <a:ext cx="4848949" cy="1003103"/>
            <a:chOff x="7576069" y="5741605"/>
            <a:chExt cx="4471537" cy="1003103"/>
          </a:xfrm>
        </p:grpSpPr>
        <p:sp>
          <p:nvSpPr>
            <p:cNvPr id="77" name="角丸四角形 76"/>
            <p:cNvSpPr/>
            <p:nvPr/>
          </p:nvSpPr>
          <p:spPr>
            <a:xfrm>
              <a:off x="7576069" y="5741605"/>
              <a:ext cx="4471537" cy="100310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サブタイトル 2">
              <a:hlinkClick r:id="rId5" action="ppaction://hlinkfile"/>
              <a:extLst>
                <a:ext uri="{FF2B5EF4-FFF2-40B4-BE49-F238E27FC236}">
                  <a16:creationId xmlns="" xmlns:a16="http://schemas.microsoft.com/office/drawing/2014/main" id="{3059FF10-AA7D-42FE-99B6-30EA5657C947}"/>
                </a:ext>
              </a:extLst>
            </p:cNvPr>
            <p:cNvSpPr txBox="1">
              <a:spLocks/>
            </p:cNvSpPr>
            <p:nvPr/>
          </p:nvSpPr>
          <p:spPr>
            <a:xfrm>
              <a:off x="7621146" y="5838847"/>
              <a:ext cx="4426460" cy="851322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377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None/>
                <a:defRPr kumimoji="1" sz="3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500"/>
                </a:lnSpc>
                <a:spcBef>
                  <a:spcPts val="600"/>
                </a:spcBef>
              </a:pPr>
              <a:r>
                <a:rPr lang="ja-JP" altLang="en-US" sz="22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㊟通信環境によってはダウンロード</a:t>
              </a:r>
              <a:endParaRPr lang="en-US" altLang="ja-JP" sz="22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endParaRPr>
            </a:p>
            <a:p>
              <a:pPr>
                <a:lnSpc>
                  <a:spcPts val="2500"/>
                </a:lnSpc>
                <a:spcBef>
                  <a:spcPts val="600"/>
                </a:spcBef>
              </a:pPr>
              <a:r>
                <a:rPr lang="ja-JP" altLang="en-US" sz="22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できない場合がございます。</a:t>
              </a:r>
              <a:endParaRPr lang="en-US" altLang="ja-JP" sz="22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794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975360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69" y="188315"/>
            <a:ext cx="2865405" cy="587153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954182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400305" y="100541"/>
            <a:ext cx="10782300" cy="770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KAWAMOTO </a:t>
            </a:r>
            <a:r>
              <a:rPr lang="en-US" altLang="ja-JP" sz="40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のできること</a:t>
            </a:r>
            <a:endParaRPr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サブタイトル 2">
            <a:hlinkClick r:id="rId5" action="ppaction://hlinkfile"/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5838825" y="1273554"/>
            <a:ext cx="6128949" cy="123128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「</a:t>
            </a:r>
            <a:r>
              <a:rPr lang="ja-JP" altLang="en-US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レポート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」アイコンより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ポンプユニットの</a:t>
            </a:r>
            <a:r>
              <a:rPr lang="ja-JP" altLang="en-US" sz="2000" b="1" dirty="0" smtClean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運転情報をデータ送信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し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rgbClr val="00B0F0"/>
                </a:solidFill>
                <a:latin typeface="游ゴシック" pitchFamily="50" charset="-128"/>
                <a:ea typeface="游ゴシック" pitchFamily="50" charset="-128"/>
              </a:rPr>
              <a:t>メンテナンス報告書の作成にご活用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いただけます。</a:t>
            </a:r>
            <a:endParaRPr lang="en-US" altLang="ja-JP" sz="20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="" xmlns:a16="http://schemas.microsoft.com/office/drawing/2014/main" id="{C10609CA-4EF1-45C7-9914-FB0E1A7840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11" y="1324313"/>
            <a:ext cx="4931674" cy="594361"/>
          </a:xfrm>
          <a:prstGeom prst="rect">
            <a:avLst/>
          </a:prstGeom>
        </p:spPr>
      </p:pic>
      <p:sp>
        <p:nvSpPr>
          <p:cNvPr id="28" name="サブタイトル 2">
            <a:hlinkClick r:id="rId5" action="ppaction://hlinkfile"/>
            <a:extLst>
              <a:ext uri="{FF2B5EF4-FFF2-40B4-BE49-F238E27FC236}">
                <a16:creationId xmlns="" xmlns:a16="http://schemas.microsoft.com/office/drawing/2014/main" id="{9D4579DB-17B0-43A8-A8E7-B7176C8E406C}"/>
              </a:ext>
            </a:extLst>
          </p:cNvPr>
          <p:cNvSpPr txBox="1">
            <a:spLocks/>
          </p:cNvSpPr>
          <p:nvPr/>
        </p:nvSpPr>
        <p:spPr>
          <a:xfrm>
            <a:off x="1107839" y="1324313"/>
            <a:ext cx="4073546" cy="5943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メンテナンス報告書の作成補助</a:t>
            </a:r>
            <a:endParaRPr lang="en-US" altLang="ja-JP" sz="2000" b="1" dirty="0">
              <a:solidFill>
                <a:schemeClr val="bg1">
                  <a:lumMod val="75000"/>
                  <a:lumOff val="2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188753" y="2549376"/>
            <a:ext cx="4992632" cy="4080398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3" name="直線矢印コネクタ 72">
            <a:extLst>
              <a:ext uri="{FF2B5EF4-FFF2-40B4-BE49-F238E27FC236}">
                <a16:creationId xmlns="" xmlns:a16="http://schemas.microsoft.com/office/drawing/2014/main" id="{E54BB171-3821-4F98-8644-120E8E80CFCB}"/>
              </a:ext>
            </a:extLst>
          </p:cNvPr>
          <p:cNvCxnSpPr>
            <a:cxnSpLocks/>
          </p:cNvCxnSpPr>
          <p:nvPr/>
        </p:nvCxnSpPr>
        <p:spPr>
          <a:xfrm flipV="1">
            <a:off x="5372100" y="4524150"/>
            <a:ext cx="1025406" cy="12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6869" y="2739305"/>
            <a:ext cx="1951428" cy="1741735"/>
          </a:xfrm>
          <a:prstGeom prst="rect">
            <a:avLst/>
          </a:prstGeom>
        </p:spPr>
      </p:pic>
      <p:sp>
        <p:nvSpPr>
          <p:cNvPr id="43" name="サブタイトル 2">
            <a:hlinkClick r:id="rId5" action="ppaction://hlinkfile"/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1009746" y="5468945"/>
            <a:ext cx="3411604" cy="45378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2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＜</a:t>
            </a:r>
            <a:r>
              <a:rPr lang="en-US" altLang="ja-JP" sz="2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Before</a:t>
            </a:r>
            <a:r>
              <a:rPr lang="ja-JP" altLang="en-US" sz="2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＞</a:t>
            </a:r>
            <a:endParaRPr lang="en-US" altLang="ja-JP" sz="24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75" name="サブタイトル 2">
            <a:hlinkClick r:id="rId5" action="ppaction://hlinkfile"/>
            <a:extLst>
              <a:ext uri="{FF2B5EF4-FFF2-40B4-BE49-F238E27FC236}">
                <a16:creationId xmlns="" xmlns:a16="http://schemas.microsoft.com/office/drawing/2014/main" id="{F29C2988-2C8C-4850-9DD9-4084DE57CFA7}"/>
              </a:ext>
            </a:extLst>
          </p:cNvPr>
          <p:cNvSpPr txBox="1">
            <a:spLocks/>
          </p:cNvSpPr>
          <p:nvPr/>
        </p:nvSpPr>
        <p:spPr>
          <a:xfrm>
            <a:off x="723007" y="5957342"/>
            <a:ext cx="4403976" cy="67349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盤面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の</a:t>
            </a: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情報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を手書きでメモし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PC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へ入力することで資料を作成します。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6630664" y="2574110"/>
            <a:ext cx="4981950" cy="403093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0382" y="2739304"/>
            <a:ext cx="1965556" cy="1741735"/>
          </a:xfrm>
          <a:prstGeom prst="rect">
            <a:avLst/>
          </a:prstGeom>
        </p:spPr>
      </p:pic>
      <p:sp>
        <p:nvSpPr>
          <p:cNvPr id="29" name="サブタイトル 2">
            <a:hlinkClick r:id="rId5" action="ppaction://hlinkfile"/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7573016" y="5468946"/>
            <a:ext cx="3411604" cy="45378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2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＜</a:t>
            </a:r>
            <a:r>
              <a:rPr lang="en-US" altLang="ja-JP" sz="2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After</a:t>
            </a:r>
            <a:r>
              <a:rPr lang="ja-JP" altLang="en-US" sz="2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＞</a:t>
            </a:r>
            <a:endParaRPr lang="en-US" altLang="ja-JP" sz="24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33" name="サブタイトル 2">
            <a:hlinkClick r:id="rId5" action="ppaction://hlinkfile"/>
            <a:extLst>
              <a:ext uri="{FF2B5EF4-FFF2-40B4-BE49-F238E27FC236}">
                <a16:creationId xmlns="" xmlns:a16="http://schemas.microsoft.com/office/drawing/2014/main" id="{F29C2988-2C8C-4850-9DD9-4084DE57CFA7}"/>
              </a:ext>
            </a:extLst>
          </p:cNvPr>
          <p:cNvSpPr txBox="1">
            <a:spLocks/>
          </p:cNvSpPr>
          <p:nvPr/>
        </p:nvSpPr>
        <p:spPr>
          <a:xfrm>
            <a:off x="6397506" y="5948800"/>
            <a:ext cx="5762625" cy="6562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アプリを介してメール送信。データをそのまま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有効活用できるため</a:t>
            </a: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、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作業効率が大幅にアップします。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711" y="3714689"/>
            <a:ext cx="2395243" cy="1567312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4923" y="3752230"/>
            <a:ext cx="2551627" cy="1582675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0951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975360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69" y="188315"/>
            <a:ext cx="2865405" cy="587153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954182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400305" y="100541"/>
            <a:ext cx="10782300" cy="770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KAWAMOTO </a:t>
            </a:r>
            <a:r>
              <a:rPr lang="en-US" altLang="ja-JP" sz="40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のできること</a:t>
            </a:r>
            <a:endParaRPr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="" xmlns:a16="http://schemas.microsoft.com/office/drawing/2014/main" id="{C10609CA-4EF1-45C7-9914-FB0E1A784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11" y="1324313"/>
            <a:ext cx="4931674" cy="594361"/>
          </a:xfrm>
          <a:prstGeom prst="rect">
            <a:avLst/>
          </a:prstGeom>
        </p:spPr>
      </p:pic>
      <p:sp>
        <p:nvSpPr>
          <p:cNvPr id="28" name="サブタイトル 2">
            <a:hlinkClick r:id="rId6" action="ppaction://hlinkfile"/>
            <a:extLst>
              <a:ext uri="{FF2B5EF4-FFF2-40B4-BE49-F238E27FC236}">
                <a16:creationId xmlns="" xmlns:a16="http://schemas.microsoft.com/office/drawing/2014/main" id="{9D4579DB-17B0-43A8-A8E7-B7176C8E406C}"/>
              </a:ext>
            </a:extLst>
          </p:cNvPr>
          <p:cNvSpPr txBox="1">
            <a:spLocks/>
          </p:cNvSpPr>
          <p:nvPr/>
        </p:nvSpPr>
        <p:spPr>
          <a:xfrm>
            <a:off x="1107839" y="1324313"/>
            <a:ext cx="4073546" cy="5943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メンテナンス報告書の作成補助</a:t>
            </a:r>
            <a:endParaRPr lang="en-US" altLang="ja-JP" sz="2000" b="1" dirty="0">
              <a:solidFill>
                <a:schemeClr val="bg1">
                  <a:lumMod val="75000"/>
                  <a:lumOff val="2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75" name="サブタイトル 2">
            <a:hlinkClick r:id="rId6" action="ppaction://hlinkfile"/>
            <a:extLst>
              <a:ext uri="{FF2B5EF4-FFF2-40B4-BE49-F238E27FC236}">
                <a16:creationId xmlns="" xmlns:a16="http://schemas.microsoft.com/office/drawing/2014/main" id="{F29C2988-2C8C-4850-9DD9-4084DE57CFA7}"/>
              </a:ext>
            </a:extLst>
          </p:cNvPr>
          <p:cNvSpPr txBox="1">
            <a:spLocks/>
          </p:cNvSpPr>
          <p:nvPr/>
        </p:nvSpPr>
        <p:spPr>
          <a:xfrm>
            <a:off x="733765" y="5647764"/>
            <a:ext cx="4279299" cy="9967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ポンプ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の運転</a:t>
            </a: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情報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を取得したのち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登録したアドレス</a:t>
            </a: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（最大</a:t>
            </a:r>
            <a:r>
              <a:rPr lang="en-US" altLang="ja-JP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2</a:t>
            </a: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件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）のもとへ</a:t>
            </a:r>
            <a:endParaRPr lang="ja-JP" altLang="en-US" sz="1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メール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で</a:t>
            </a: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CSV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データを</a:t>
            </a: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送信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します。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6424" y="2486395"/>
            <a:ext cx="1539720" cy="2806655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46235">
            <a:off x="4564645" y="2040528"/>
            <a:ext cx="1031750" cy="1061742"/>
          </a:xfrm>
          <a:prstGeom prst="rect">
            <a:avLst/>
          </a:prstGeom>
        </p:spPr>
      </p:pic>
      <p:sp>
        <p:nvSpPr>
          <p:cNvPr id="11" name="円弧 10"/>
          <p:cNvSpPr/>
          <p:nvPr/>
        </p:nvSpPr>
        <p:spPr>
          <a:xfrm rot="18593102">
            <a:off x="2720537" y="3306238"/>
            <a:ext cx="2229648" cy="551553"/>
          </a:xfrm>
          <a:prstGeom prst="arc">
            <a:avLst>
              <a:gd name="adj1" fmla="val 17460337"/>
              <a:gd name="adj2" fmla="val 21417585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/>
        </p:nvGrpSpPr>
        <p:grpSpPr>
          <a:xfrm>
            <a:off x="6057210" y="1169491"/>
            <a:ext cx="5754686" cy="1604009"/>
            <a:chOff x="6272890" y="1194008"/>
            <a:chExt cx="5362579" cy="1604009"/>
          </a:xfrm>
        </p:grpSpPr>
        <p:sp>
          <p:nvSpPr>
            <p:cNvPr id="12" name="角丸四角形吹き出し 11"/>
            <p:cNvSpPr/>
            <p:nvPr/>
          </p:nvSpPr>
          <p:spPr>
            <a:xfrm>
              <a:off x="6272890" y="1194008"/>
              <a:ext cx="5362579" cy="1604009"/>
            </a:xfrm>
            <a:prstGeom prst="wedgeRoundRectCallout">
              <a:avLst>
                <a:gd name="adj1" fmla="val -59951"/>
                <a:gd name="adj2" fmla="val 25362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31" name="図 30">
              <a:extLst>
                <a:ext uri="{FF2B5EF4-FFF2-40B4-BE49-F238E27FC236}">
                  <a16:creationId xmlns="" xmlns:a16="http://schemas.microsoft.com/office/drawing/2014/main" id="{7D6CCD52-847D-4026-90B0-26615AA0B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8584" t="1" r="13645" b="6095"/>
            <a:stretch/>
          </p:blipFill>
          <p:spPr>
            <a:xfrm>
              <a:off x="6995799" y="1359621"/>
              <a:ext cx="3916761" cy="843991"/>
            </a:xfrm>
            <a:prstGeom prst="rect">
              <a:avLst/>
            </a:prstGeom>
          </p:spPr>
        </p:pic>
        <p:sp>
          <p:nvSpPr>
            <p:cNvPr id="34" name="サブタイトル 2">
              <a:hlinkClick r:id="rId6" action="ppaction://hlinkfile"/>
              <a:extLst>
                <a:ext uri="{FF2B5EF4-FFF2-40B4-BE49-F238E27FC236}">
                  <a16:creationId xmlns="" xmlns:a16="http://schemas.microsoft.com/office/drawing/2014/main" id="{F29C2988-2C8C-4850-9DD9-4084DE57CFA7}"/>
                </a:ext>
              </a:extLst>
            </p:cNvPr>
            <p:cNvSpPr txBox="1">
              <a:spLocks/>
            </p:cNvSpPr>
            <p:nvPr/>
          </p:nvSpPr>
          <p:spPr>
            <a:xfrm>
              <a:off x="6519224" y="2299357"/>
              <a:ext cx="5026396" cy="34380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377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None/>
                <a:defRPr kumimoji="1" sz="3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900"/>
                </a:lnSpc>
                <a:spcBef>
                  <a:spcPts val="600"/>
                </a:spcBef>
              </a:pPr>
              <a:r>
                <a:rPr lang="en-US" altLang="ja-JP" sz="1600" b="1" dirty="0" smtClean="0">
                  <a:solidFill>
                    <a:schemeClr val="bg1">
                      <a:lumMod val="65000"/>
                      <a:lumOff val="3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Windows</a:t>
              </a:r>
              <a:r>
                <a:rPr lang="ja-JP" altLang="en-US" sz="1600" b="1" dirty="0" smtClean="0">
                  <a:solidFill>
                    <a:schemeClr val="bg1">
                      <a:lumMod val="65000"/>
                      <a:lumOff val="3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用</a:t>
              </a:r>
              <a:r>
                <a:rPr lang="ja-JP" altLang="en-US" sz="1600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、</a:t>
              </a:r>
              <a:r>
                <a:rPr lang="en-US" altLang="ja-JP" sz="1600" b="1" dirty="0" smtClean="0">
                  <a:solidFill>
                    <a:schemeClr val="bg1">
                      <a:lumMod val="65000"/>
                      <a:lumOff val="3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iPhone(6</a:t>
              </a:r>
              <a:r>
                <a:rPr lang="ja-JP" altLang="en-US" sz="1600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以前</a:t>
              </a:r>
              <a:r>
                <a:rPr lang="en-US" altLang="ja-JP" sz="1600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)</a:t>
              </a:r>
              <a:r>
                <a:rPr lang="ja-JP" altLang="en-US" sz="1600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用</a:t>
              </a:r>
              <a:r>
                <a:rPr lang="ja-JP" altLang="en-US" sz="1600" b="1" dirty="0" smtClean="0">
                  <a:solidFill>
                    <a:schemeClr val="bg1">
                      <a:lumMod val="65000"/>
                      <a:lumOff val="3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の２つのデータ</a:t>
              </a:r>
              <a:r>
                <a:rPr lang="ja-JP" altLang="en-US" sz="1600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を送信</a:t>
              </a:r>
              <a:r>
                <a:rPr lang="ja-JP" altLang="en-US" sz="1600" b="1" dirty="0" smtClean="0">
                  <a:solidFill>
                    <a:schemeClr val="bg1">
                      <a:lumMod val="65000"/>
                      <a:lumOff val="3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。</a:t>
              </a:r>
              <a:endParaRPr lang="en-US" altLang="ja-JP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endParaRPr>
            </a:p>
            <a:p>
              <a:pPr>
                <a:lnSpc>
                  <a:spcPts val="1900"/>
                </a:lnSpc>
                <a:spcBef>
                  <a:spcPts val="600"/>
                </a:spcBef>
              </a:pPr>
              <a:endParaRPr lang="en-US" altLang="ja-JP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endParaRPr>
            </a:p>
          </p:txBody>
        </p:sp>
      </p:grpSp>
      <p:pic>
        <p:nvPicPr>
          <p:cNvPr id="35" name="図 34">
            <a:hlinkClick r:id="rId12" action="ppaction://hlinkfile"/>
            <a:extLst>
              <a:ext uri="{FF2B5EF4-FFF2-40B4-BE49-F238E27FC236}">
                <a16:creationId xmlns="" xmlns:a16="http://schemas.microsoft.com/office/drawing/2014/main" id="{91247FD9-A914-4F65-A7BE-95E6617D4C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5233" y="3541522"/>
            <a:ext cx="4184796" cy="2958502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17135" y1="40439" x2="17135" y2="40439"/>
                        <a14:backgroundMark x1="11798" y1="49843" x2="11798" y2="49843"/>
                        <a14:backgroundMark x1="98315" y1="52351" x2="98315" y2="523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4378" y="3333136"/>
            <a:ext cx="1791851" cy="1605620"/>
          </a:xfrm>
          <a:prstGeom prst="rect">
            <a:avLst/>
          </a:prstGeom>
        </p:spPr>
      </p:pic>
      <p:sp>
        <p:nvSpPr>
          <p:cNvPr id="37" name="円弧 36"/>
          <p:cNvSpPr/>
          <p:nvPr/>
        </p:nvSpPr>
        <p:spPr>
          <a:xfrm rot="862850">
            <a:off x="4786606" y="2842009"/>
            <a:ext cx="1492244" cy="901775"/>
          </a:xfrm>
          <a:prstGeom prst="arc">
            <a:avLst>
              <a:gd name="adj1" fmla="val 16146812"/>
              <a:gd name="adj2" fmla="val 2050106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7709270" y="3499528"/>
            <a:ext cx="4258504" cy="30196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/>
          <p:nvPr/>
        </p:nvCxnSpPr>
        <p:spPr>
          <a:xfrm flipH="1">
            <a:off x="6970955" y="3782054"/>
            <a:ext cx="201629" cy="6070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図 3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9205" y1="37931" x2="9205" y2="37931"/>
                        <a14:backgroundMark x1="8368" y1="65086" x2="8368" y2="65086"/>
                        <a14:backgroundMark x1="96234" y1="56466" x2="96234" y2="56466"/>
                        <a14:backgroundMark x1="58159" y1="65517" x2="58159" y2="65517"/>
                        <a14:backgroundMark x1="26778" y1="70259" x2="26778" y2="70259"/>
                        <a14:backgroundMark x1="4603" y1="39224" x2="4603" y2="39224"/>
                        <a14:backgroundMark x1="20084" y1="29741" x2="20084" y2="29741"/>
                        <a14:backgroundMark x1="10460" y1="31466" x2="10460" y2="31466"/>
                        <a14:backgroundMark x1="6276" y1="5603" x2="6276" y2="5603"/>
                        <a14:backgroundMark x1="7531" y1="22845" x2="7531" y2="22845"/>
                        <a14:backgroundMark x1="7113" y1="18534" x2="7113" y2="18534"/>
                        <a14:backgroundMark x1="13808" y1="9052" x2="13808" y2="9052"/>
                        <a14:backgroundMark x1="12552" y1="18966" x2="12552" y2="18966"/>
                        <a14:backgroundMark x1="14644" y1="16379" x2="14644" y2="16379"/>
                        <a14:backgroundMark x1="2510" y1="8621" x2="2510" y2="8621"/>
                        <a14:backgroundMark x1="8787" y1="14655" x2="8787" y2="14655"/>
                        <a14:backgroundMark x1="24686" y1="72845" x2="24686" y2="72845"/>
                        <a14:backgroundMark x1="63598" y1="64655" x2="63598" y2="64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449" y="3204702"/>
            <a:ext cx="1411378" cy="1370040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 rot="20983428">
            <a:off x="648727" y="3073238"/>
            <a:ext cx="718249" cy="725146"/>
            <a:chOff x="551498" y="3031932"/>
            <a:chExt cx="914271" cy="975935"/>
          </a:xfrm>
        </p:grpSpPr>
        <p:sp>
          <p:nvSpPr>
            <p:cNvPr id="18" name="円弧 17"/>
            <p:cNvSpPr/>
            <p:nvPr/>
          </p:nvSpPr>
          <p:spPr>
            <a:xfrm rot="19286923">
              <a:off x="766225" y="3369918"/>
              <a:ext cx="355002" cy="308332"/>
            </a:xfrm>
            <a:prstGeom prst="arc">
              <a:avLst>
                <a:gd name="adj1" fmla="val 18337412"/>
                <a:gd name="adj2" fmla="val 2892057"/>
              </a:avLst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弧 40"/>
            <p:cNvSpPr/>
            <p:nvPr/>
          </p:nvSpPr>
          <p:spPr>
            <a:xfrm rot="19286923">
              <a:off x="660571" y="3213920"/>
              <a:ext cx="625550" cy="611960"/>
            </a:xfrm>
            <a:prstGeom prst="arc">
              <a:avLst>
                <a:gd name="adj1" fmla="val 18337412"/>
                <a:gd name="adj2" fmla="val 2892057"/>
              </a:avLst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弧 41"/>
            <p:cNvSpPr/>
            <p:nvPr/>
          </p:nvSpPr>
          <p:spPr>
            <a:xfrm rot="19286923">
              <a:off x="551498" y="3031932"/>
              <a:ext cx="914271" cy="975935"/>
            </a:xfrm>
            <a:prstGeom prst="arc">
              <a:avLst>
                <a:gd name="adj1" fmla="val 18337412"/>
                <a:gd name="adj2" fmla="val 2892057"/>
              </a:avLst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円/楕円 19"/>
          <p:cNvSpPr/>
          <p:nvPr/>
        </p:nvSpPr>
        <p:spPr>
          <a:xfrm>
            <a:off x="2487766" y="4277453"/>
            <a:ext cx="656124" cy="67368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4" name="直線コネクタ 43"/>
          <p:cNvCxnSpPr/>
          <p:nvPr/>
        </p:nvCxnSpPr>
        <p:spPr>
          <a:xfrm flipH="1">
            <a:off x="6293415" y="3447766"/>
            <a:ext cx="187649" cy="566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 flipH="1" flipV="1">
            <a:off x="6470438" y="3455221"/>
            <a:ext cx="707413" cy="3462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 flipH="1" flipV="1">
            <a:off x="6293416" y="3994758"/>
            <a:ext cx="677539" cy="4154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 flipH="1" flipV="1">
            <a:off x="6966772" y="4401621"/>
            <a:ext cx="740716" cy="20984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 flipH="1">
            <a:off x="7165239" y="3509352"/>
            <a:ext cx="542249" cy="2809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5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1005505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69" y="188315"/>
            <a:ext cx="2865405" cy="587153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954182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grpSp>
        <p:nvGrpSpPr>
          <p:cNvPr id="11" name="グループ化 10"/>
          <p:cNvGrpSpPr/>
          <p:nvPr/>
        </p:nvGrpSpPr>
        <p:grpSpPr>
          <a:xfrm>
            <a:off x="6669605" y="1523115"/>
            <a:ext cx="5169682" cy="4847422"/>
            <a:chOff x="287239" y="1493384"/>
            <a:chExt cx="5269845" cy="5144602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239" y="1493384"/>
              <a:ext cx="5269845" cy="5144602"/>
            </a:xfrm>
            <a:prstGeom prst="rect">
              <a:avLst/>
            </a:prstGeom>
          </p:spPr>
        </p:pic>
        <p:sp>
          <p:nvSpPr>
            <p:cNvPr id="14" name="サブタイトル 2">
              <a:hlinkClick r:id="rId6" action="ppaction://hlinkfile"/>
              <a:extLst>
                <a:ext uri="{FF2B5EF4-FFF2-40B4-BE49-F238E27FC236}">
                  <a16:creationId xmlns="" xmlns:a16="http://schemas.microsoft.com/office/drawing/2014/main" id="{061D4BB0-D247-4851-A14A-A3B0F96B46E5}"/>
                </a:ext>
              </a:extLst>
            </p:cNvPr>
            <p:cNvSpPr txBox="1">
              <a:spLocks/>
            </p:cNvSpPr>
            <p:nvPr/>
          </p:nvSpPr>
          <p:spPr>
            <a:xfrm>
              <a:off x="1206377" y="2698782"/>
              <a:ext cx="3736421" cy="32315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377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None/>
                <a:defRPr kumimoji="1" sz="3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500"/>
                </a:lnSpc>
              </a:pPr>
              <a:r>
                <a:rPr lang="ja-JP" altLang="en-US" b="1" dirty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　</a:t>
              </a:r>
              <a:r>
                <a:rPr lang="ja-JP" altLang="en-US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　　　　　 </a:t>
              </a:r>
              <a:r>
                <a:rPr lang="ja-JP" altLang="en-US" sz="2400" b="1" dirty="0" err="1" smtClean="0">
                  <a:latin typeface="游ゴシック" pitchFamily="50" charset="-128"/>
                  <a:ea typeface="游ゴシック" pitchFamily="50" charset="-128"/>
                </a:rPr>
                <a:t>は</a:t>
              </a:r>
              <a:endParaRPr lang="en-US" altLang="ja-JP" sz="2400" b="1" dirty="0" smtClean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2500"/>
                </a:lnSpc>
              </a:pPr>
              <a:r>
                <a:rPr lang="en-US" altLang="ja-JP" sz="2400" b="1" dirty="0" smtClean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KFE</a:t>
              </a:r>
              <a:r>
                <a:rPr lang="ja-JP" altLang="en-US" sz="2400" b="1" dirty="0" smtClean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シリーズ</a:t>
              </a:r>
              <a:endParaRPr lang="en-US" altLang="ja-JP" sz="2400" b="1" dirty="0" smtClean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2500"/>
                </a:lnSpc>
              </a:pP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およ</a:t>
              </a:r>
              <a:r>
                <a:rPr lang="ja-JP" altLang="en-US" sz="2400" b="1" dirty="0">
                  <a:latin typeface="游ゴシック" pitchFamily="50" charset="-128"/>
                  <a:ea typeface="游ゴシック" pitchFamily="50" charset="-128"/>
                </a:rPr>
                <a:t>び</a:t>
              </a:r>
              <a:endParaRPr lang="en-US" altLang="ja-JP" sz="2400" b="1" dirty="0" smtClean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2500"/>
                </a:lnSpc>
              </a:pPr>
              <a:r>
                <a:rPr lang="en-US" altLang="ja-JP" sz="2400" b="1" dirty="0" smtClean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SDP-R</a:t>
              </a:r>
              <a:r>
                <a:rPr lang="ja-JP" altLang="en-US" sz="2400" b="1" dirty="0" smtClean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形</a:t>
              </a: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に搭載。</a:t>
              </a:r>
              <a:endParaRPr lang="en-US" altLang="ja-JP" sz="2400" b="1" dirty="0" smtClean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2500"/>
                </a:lnSpc>
              </a:pP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今後も対応機種拡大を</a:t>
              </a:r>
              <a:endParaRPr lang="en-US" altLang="ja-JP" sz="2400" b="1" dirty="0" smtClean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2500"/>
                </a:lnSpc>
              </a:pPr>
              <a:r>
                <a:rPr lang="ja-JP" altLang="en-US" sz="2400" b="1" dirty="0">
                  <a:latin typeface="游ゴシック" pitchFamily="50" charset="-128"/>
                  <a:ea typeface="游ゴシック" pitchFamily="50" charset="-128"/>
                </a:rPr>
                <a:t>予定</a:t>
              </a: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していま</a:t>
              </a:r>
              <a:r>
                <a:rPr lang="ja-JP" altLang="en-US" sz="2400" b="1" dirty="0">
                  <a:latin typeface="游ゴシック" pitchFamily="50" charset="-128"/>
                  <a:ea typeface="游ゴシック" pitchFamily="50" charset="-128"/>
                </a:rPr>
                <a:t>す</a:t>
              </a: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。</a:t>
              </a:r>
              <a:endParaRPr lang="en-US" altLang="ja-JP" sz="2400" b="1" dirty="0">
                <a:latin typeface="游ゴシック" pitchFamily="50" charset="-128"/>
                <a:ea typeface="游ゴシック" pitchFamily="50" charset="-128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="" xmlns:a16="http://schemas.microsoft.com/office/drawing/2014/main" id="{592C195E-ED20-4B96-8D05-326179689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11" b="92769" l="974" r="98815">
                          <a14:foregroundMark x1="16808" y1="83058" x2="16808" y2="83058"/>
                          <a14:foregroundMark x1="20449" y1="81198" x2="20449" y2="81198"/>
                          <a14:foregroundMark x1="3895" y1="67355" x2="3895" y2="67355"/>
                          <a14:foregroundMark x1="1058" y1="75207" x2="1058" y2="75207"/>
                          <a14:foregroundMark x1="33785" y1="83058" x2="33785" y2="83058"/>
                          <a14:foregroundMark x1="43480" y1="69421" x2="43480" y2="69421"/>
                          <a14:foregroundMark x1="54361" y1="92975" x2="54361" y2="92975"/>
                          <a14:foregroundMark x1="65284" y1="61364" x2="65284" y2="61364"/>
                          <a14:foregroundMark x1="72566" y1="57438" x2="72566" y2="57438"/>
                          <a14:foregroundMark x1="23666" y1="61364" x2="23666" y2="61364"/>
                          <a14:foregroundMark x1="88696" y1="57438" x2="88696" y2="57438"/>
                          <a14:foregroundMark x1="89500" y1="22107" x2="89500" y2="22107"/>
                          <a14:foregroundMark x1="95555" y1="18182" x2="95555" y2="18182"/>
                          <a14:foregroundMark x1="98815" y1="16116" x2="98815" y2="16116"/>
                          <a14:foregroundMark x1="81033" y1="16116" x2="81033" y2="16116"/>
                          <a14:foregroundMark x1="79805" y1="10124" x2="79805" y2="10124"/>
                          <a14:foregroundMark x1="98391" y1="16116" x2="98391" y2="16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84" y="2460071"/>
              <a:ext cx="2871383" cy="588378"/>
            </a:xfrm>
            <a:prstGeom prst="rect">
              <a:avLst/>
            </a:prstGeom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</p:pic>
      </p:grpSp>
      <p:pic>
        <p:nvPicPr>
          <p:cNvPr id="18" name="図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7516">
                        <a14:foregroundMark x1="20497" y1="9813" x2="20497" y2="9813"/>
                        <a14:foregroundMark x1="26398" y1="9346" x2="26398" y2="9346"/>
                        <a14:foregroundMark x1="27950" y1="10748" x2="27950" y2="107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05" y="3475291"/>
            <a:ext cx="2980451" cy="198079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76" r="98095">
                        <a14:foregroundMark x1="32857" y1="28214" x2="32857" y2="28214"/>
                        <a14:foregroundMark x1="41905" y1="5714" x2="41905" y2="5714"/>
                        <a14:foregroundMark x1="27143" y1="6071" x2="27143" y2="6071"/>
                        <a14:foregroundMark x1="16190" y1="6429" x2="16190" y2="6429"/>
                        <a14:foregroundMark x1="12381" y1="6786" x2="12381" y2="6786"/>
                        <a14:foregroundMark x1="10476" y1="10357" x2="10476" y2="10357"/>
                        <a14:foregroundMark x1="79048" y1="4643" x2="79048" y2="4643"/>
                        <a14:foregroundMark x1="12857" y1="5000" x2="12857" y2="5000"/>
                        <a14:foregroundMark x1="14286" y1="4286" x2="14286" y2="4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6835" y="2913096"/>
            <a:ext cx="2000529" cy="2667372"/>
          </a:xfrm>
          <a:prstGeom prst="rect">
            <a:avLst/>
          </a:prstGeom>
        </p:spPr>
      </p:pic>
      <p:sp>
        <p:nvSpPr>
          <p:cNvPr id="21" name="サブタイトル 2">
            <a:hlinkClick r:id="rId6" action="ppaction://hlinkfile"/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211195" y="5714965"/>
            <a:ext cx="3358670" cy="7832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超省エネ 自動給水ユニット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 algn="ctr">
              <a:lnSpc>
                <a:spcPts val="2300"/>
              </a:lnSpc>
              <a:spcBef>
                <a:spcPts val="600"/>
              </a:spcBef>
            </a:pPr>
            <a:r>
              <a:rPr lang="en-US" altLang="ja-JP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KFE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シリーズ</a:t>
            </a:r>
            <a:r>
              <a:rPr lang="en-US" altLang="ja-JP" sz="2000" b="1" baseline="30000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※</a:t>
            </a:r>
          </a:p>
        </p:txBody>
      </p:sp>
      <p:sp>
        <p:nvSpPr>
          <p:cNvPr id="22" name="サブタイトル 2">
            <a:hlinkClick r:id="rId6" action="ppaction://hlinkfile"/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3584060" y="5714069"/>
            <a:ext cx="3306078" cy="7832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直結給水用ブースタポンプ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 algn="ctr">
              <a:lnSpc>
                <a:spcPts val="2300"/>
              </a:lnSpc>
              <a:spcBef>
                <a:spcPts val="600"/>
              </a:spcBef>
            </a:pPr>
            <a:r>
              <a:rPr lang="en-US" altLang="ja-JP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SDP-R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形</a:t>
            </a:r>
            <a:endParaRPr lang="en-US" altLang="ja-JP" sz="20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23" name="サブタイトル 2">
            <a:hlinkClick r:id="rId6" action="ppaction://hlinkfile"/>
            <a:extLst>
              <a:ext uri="{FF2B5EF4-FFF2-40B4-BE49-F238E27FC236}">
                <a16:creationId xmlns="" xmlns:a16="http://schemas.microsoft.com/office/drawing/2014/main" id="{061D4BB0-D247-4851-A14A-A3B0F96B46E5}"/>
              </a:ext>
            </a:extLst>
          </p:cNvPr>
          <p:cNvSpPr txBox="1">
            <a:spLocks/>
          </p:cNvSpPr>
          <p:nvPr/>
        </p:nvSpPr>
        <p:spPr>
          <a:xfrm>
            <a:off x="1464424" y="6541942"/>
            <a:ext cx="2105441" cy="27640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1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※</a:t>
            </a:r>
            <a:r>
              <a:rPr lang="ja-JP" altLang="en-US" sz="1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写真は</a:t>
            </a:r>
            <a:r>
              <a:rPr lang="en-US" altLang="ja-JP" sz="1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KFE-A/P</a:t>
            </a:r>
            <a:r>
              <a:rPr lang="ja-JP" altLang="en-US" sz="1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形になります。</a:t>
            </a:r>
            <a:endParaRPr lang="en-US" altLang="ja-JP" sz="10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</a:pPr>
            <a:endParaRPr lang="en-US" altLang="ja-JP" sz="12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248859" y="2412073"/>
            <a:ext cx="997571" cy="995969"/>
            <a:chOff x="9700881" y="1557241"/>
            <a:chExt cx="2181889" cy="2226127"/>
          </a:xfrm>
        </p:grpSpPr>
        <p:sp>
          <p:nvSpPr>
            <p:cNvPr id="25" name="円形吹き出し 24"/>
            <p:cNvSpPr/>
            <p:nvPr/>
          </p:nvSpPr>
          <p:spPr>
            <a:xfrm>
              <a:off x="9700881" y="1557241"/>
              <a:ext cx="2181889" cy="2226127"/>
            </a:xfrm>
            <a:prstGeom prst="wedgeEllipseCallout">
              <a:avLst>
                <a:gd name="adj1" fmla="val 3266"/>
                <a:gd name="adj2" fmla="val 74722"/>
              </a:avLst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5385" y="2027366"/>
              <a:ext cx="1295400" cy="1285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グループ化 26"/>
          <p:cNvGrpSpPr/>
          <p:nvPr/>
        </p:nvGrpSpPr>
        <p:grpSpPr>
          <a:xfrm>
            <a:off x="4892506" y="1947227"/>
            <a:ext cx="997571" cy="995969"/>
            <a:chOff x="9700881" y="1557241"/>
            <a:chExt cx="2181889" cy="2226127"/>
          </a:xfrm>
        </p:grpSpPr>
        <p:sp>
          <p:nvSpPr>
            <p:cNvPr id="28" name="円形吹き出し 27"/>
            <p:cNvSpPr/>
            <p:nvPr/>
          </p:nvSpPr>
          <p:spPr>
            <a:xfrm>
              <a:off x="9700881" y="1557241"/>
              <a:ext cx="2181889" cy="2226127"/>
            </a:xfrm>
            <a:prstGeom prst="wedgeEllipseCallout">
              <a:avLst>
                <a:gd name="adj1" fmla="val -57148"/>
                <a:gd name="adj2" fmla="val 73679"/>
              </a:avLst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9" name="図 2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5385" y="2027366"/>
              <a:ext cx="1295400" cy="1285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タイトル 1"/>
          <p:cNvSpPr txBox="1">
            <a:spLocks/>
          </p:cNvSpPr>
          <p:nvPr/>
        </p:nvSpPr>
        <p:spPr>
          <a:xfrm>
            <a:off x="400305" y="100541"/>
            <a:ext cx="10782300" cy="770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KAWAMOTO </a:t>
            </a:r>
            <a:r>
              <a:rPr lang="en-US" altLang="ja-JP" sz="40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対応機種について</a:t>
            </a:r>
            <a:endParaRPr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6" name="グループ化 45"/>
          <p:cNvGrpSpPr/>
          <p:nvPr/>
        </p:nvGrpSpPr>
        <p:grpSpPr>
          <a:xfrm>
            <a:off x="2461657" y="1183356"/>
            <a:ext cx="1038221" cy="2356815"/>
            <a:chOff x="0" y="0"/>
            <a:chExt cx="1333270" cy="3174376"/>
          </a:xfrm>
        </p:grpSpPr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30636" y1="96253" x2="30636" y2="96253"/>
                          <a14:foregroundMark x1="79191" y1="91803" x2="79191" y2="91803"/>
                          <a14:foregroundMark x1="38728" y1="23419" x2="38728" y2="23419"/>
                          <a14:foregroundMark x1="28324" y1="17799" x2="28324" y2="17799"/>
                          <a14:foregroundMark x1="34682" y1="9602" x2="34682" y2="9602"/>
                          <a14:foregroundMark x1="49133" y1="16862" x2="49133" y2="16862"/>
                          <a14:foregroundMark x1="36416" y1="18267" x2="36416" y2="18267"/>
                          <a14:foregroundMark x1="18497" y1="11710" x2="18497" y2="1171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1333270" cy="3174376"/>
            </a:xfrm>
            <a:prstGeom prst="rect">
              <a:avLst/>
            </a:prstGeom>
          </p:spPr>
        </p:pic>
        <p:pic>
          <p:nvPicPr>
            <p:cNvPr id="48" name="図 47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545" b="100000" l="0" r="100000">
                          <a14:foregroundMark x1="40000" y1="47727" x2="40000" y2="477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6225" y="666750"/>
              <a:ext cx="333422" cy="419158"/>
            </a:xfrm>
            <a:prstGeom prst="rect">
              <a:avLst/>
            </a:prstGeom>
          </p:spPr>
        </p:pic>
      </p:grpSp>
      <p:grpSp>
        <p:nvGrpSpPr>
          <p:cNvPr id="57" name="グループ化 56"/>
          <p:cNvGrpSpPr/>
          <p:nvPr/>
        </p:nvGrpSpPr>
        <p:grpSpPr>
          <a:xfrm>
            <a:off x="1066254" y="2950840"/>
            <a:ext cx="1142155" cy="710808"/>
            <a:chOff x="924890" y="2939588"/>
            <a:chExt cx="1142155" cy="710808"/>
          </a:xfrm>
        </p:grpSpPr>
        <p:sp>
          <p:nvSpPr>
            <p:cNvPr id="50" name="円弧 49"/>
            <p:cNvSpPr/>
            <p:nvPr/>
          </p:nvSpPr>
          <p:spPr>
            <a:xfrm rot="18670351">
              <a:off x="1204702" y="3295514"/>
              <a:ext cx="275999" cy="360847"/>
            </a:xfrm>
            <a:prstGeom prst="arc">
              <a:avLst>
                <a:gd name="adj1" fmla="val 18337412"/>
                <a:gd name="adj2" fmla="val 2892057"/>
              </a:avLst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円弧 50"/>
            <p:cNvSpPr/>
            <p:nvPr/>
          </p:nvSpPr>
          <p:spPr>
            <a:xfrm rot="18670351">
              <a:off x="1163538" y="3029680"/>
              <a:ext cx="486339" cy="716188"/>
            </a:xfrm>
            <a:prstGeom prst="arc">
              <a:avLst>
                <a:gd name="adj1" fmla="val 18337412"/>
                <a:gd name="adj2" fmla="val 2892057"/>
              </a:avLst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円弧 51"/>
            <p:cNvSpPr/>
            <p:nvPr/>
          </p:nvSpPr>
          <p:spPr>
            <a:xfrm rot="18670351">
              <a:off x="1140564" y="2723914"/>
              <a:ext cx="710808" cy="1142155"/>
            </a:xfrm>
            <a:prstGeom prst="arc">
              <a:avLst>
                <a:gd name="adj1" fmla="val 18337412"/>
                <a:gd name="adj2" fmla="val 2892057"/>
              </a:avLst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/>
        </p:nvGrpSpPr>
        <p:grpSpPr>
          <a:xfrm rot="16806816">
            <a:off x="3683679" y="2442673"/>
            <a:ext cx="1142155" cy="710808"/>
            <a:chOff x="924890" y="2939588"/>
            <a:chExt cx="1142155" cy="710808"/>
          </a:xfrm>
        </p:grpSpPr>
        <p:sp>
          <p:nvSpPr>
            <p:cNvPr id="59" name="円弧 58"/>
            <p:cNvSpPr/>
            <p:nvPr/>
          </p:nvSpPr>
          <p:spPr>
            <a:xfrm rot="18670351">
              <a:off x="1204702" y="3295514"/>
              <a:ext cx="275999" cy="360847"/>
            </a:xfrm>
            <a:prstGeom prst="arc">
              <a:avLst>
                <a:gd name="adj1" fmla="val 18337412"/>
                <a:gd name="adj2" fmla="val 2892057"/>
              </a:avLst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弧 59"/>
            <p:cNvSpPr/>
            <p:nvPr/>
          </p:nvSpPr>
          <p:spPr>
            <a:xfrm rot="18670351">
              <a:off x="1163538" y="3029680"/>
              <a:ext cx="486339" cy="716188"/>
            </a:xfrm>
            <a:prstGeom prst="arc">
              <a:avLst>
                <a:gd name="adj1" fmla="val 18337412"/>
                <a:gd name="adj2" fmla="val 2892057"/>
              </a:avLst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弧 60"/>
            <p:cNvSpPr/>
            <p:nvPr/>
          </p:nvSpPr>
          <p:spPr>
            <a:xfrm rot="18670351">
              <a:off x="1140564" y="2723914"/>
              <a:ext cx="710808" cy="1142155"/>
            </a:xfrm>
            <a:prstGeom prst="arc">
              <a:avLst>
                <a:gd name="adj1" fmla="val 18337412"/>
                <a:gd name="adj2" fmla="val 2892057"/>
              </a:avLst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319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1005505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69" y="188315"/>
            <a:ext cx="2865405" cy="587153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954182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7516">
                        <a14:foregroundMark x1="20497" y1="9813" x2="20497" y2="9813"/>
                        <a14:foregroundMark x1="26398" y1="9346" x2="26398" y2="9346"/>
                        <a14:foregroundMark x1="27950" y1="10748" x2="27950" y2="107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902" y="2603620"/>
            <a:ext cx="1987436" cy="132084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76" r="98095">
                        <a14:foregroundMark x1="32857" y1="28214" x2="32857" y2="28214"/>
                        <a14:foregroundMark x1="41905" y1="5714" x2="41905" y2="5714"/>
                        <a14:foregroundMark x1="27143" y1="6071" x2="27143" y2="6071"/>
                        <a14:foregroundMark x1="16190" y1="6429" x2="16190" y2="6429"/>
                        <a14:foregroundMark x1="12381" y1="6786" x2="12381" y2="6786"/>
                        <a14:foregroundMark x1="10476" y1="10357" x2="10476" y2="10357"/>
                        <a14:foregroundMark x1="79048" y1="4643" x2="79048" y2="4643"/>
                        <a14:foregroundMark x1="12857" y1="5000" x2="12857" y2="5000"/>
                        <a14:foregroundMark x1="14286" y1="4286" x2="14286" y2="4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2558" y="2148780"/>
            <a:ext cx="1217816" cy="1623755"/>
          </a:xfrm>
          <a:prstGeom prst="rect">
            <a:avLst/>
          </a:prstGeom>
        </p:spPr>
      </p:pic>
      <p:sp>
        <p:nvSpPr>
          <p:cNvPr id="45" name="タイトル 1"/>
          <p:cNvSpPr txBox="1">
            <a:spLocks/>
          </p:cNvSpPr>
          <p:nvPr/>
        </p:nvSpPr>
        <p:spPr>
          <a:xfrm>
            <a:off x="400305" y="100541"/>
            <a:ext cx="10782300" cy="770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KAWAMOTO </a:t>
            </a:r>
            <a:r>
              <a:rPr lang="en-US" altLang="ja-JP" sz="40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対応機種について</a:t>
            </a:r>
            <a:endParaRPr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サブタイトル 2">
            <a:hlinkClick r:id="rId9" action="ppaction://hlinkfile"/>
            <a:extLst>
              <a:ext uri="{FF2B5EF4-FFF2-40B4-BE49-F238E27FC236}">
                <a16:creationId xmlns="" xmlns:a16="http://schemas.microsoft.com/office/drawing/2014/main" id="{6200BDE6-EA84-4F0B-A4FB-9B699402F52B}"/>
              </a:ext>
            </a:extLst>
          </p:cNvPr>
          <p:cNvSpPr txBox="1">
            <a:spLocks/>
          </p:cNvSpPr>
          <p:nvPr/>
        </p:nvSpPr>
        <p:spPr>
          <a:xfrm>
            <a:off x="529267" y="1802500"/>
            <a:ext cx="1876189" cy="32365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KFE-A/P/</a:t>
            </a:r>
            <a:r>
              <a:rPr lang="en-US" altLang="ja-JP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T</a:t>
            </a: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形</a:t>
            </a:r>
            <a:r>
              <a:rPr lang="en-US" altLang="ja-JP" sz="1600" b="1" baseline="30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※1,2</a:t>
            </a:r>
            <a:endParaRPr lang="en-US" altLang="ja-JP" sz="1600" b="1" baseline="30000" dirty="0">
              <a:solidFill>
                <a:schemeClr val="accent5"/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44" name="サブタイトル 2">
            <a:hlinkClick r:id="rId9" action="ppaction://hlinkfile"/>
            <a:extLst>
              <a:ext uri="{FF2B5EF4-FFF2-40B4-BE49-F238E27FC236}">
                <a16:creationId xmlns="" xmlns:a16="http://schemas.microsoft.com/office/drawing/2014/main" id="{6200BDE6-EA84-4F0B-A4FB-9B699402F52B}"/>
              </a:ext>
            </a:extLst>
          </p:cNvPr>
          <p:cNvSpPr txBox="1">
            <a:spLocks/>
          </p:cNvSpPr>
          <p:nvPr/>
        </p:nvSpPr>
        <p:spPr>
          <a:xfrm>
            <a:off x="191632" y="6233993"/>
            <a:ext cx="2538774" cy="49546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40"/>
              </a:lnSpc>
              <a:spcBef>
                <a:spcPts val="300"/>
              </a:spcBef>
            </a:pPr>
            <a:r>
              <a:rPr lang="en-US" altLang="ja-JP" sz="12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※1 </a:t>
            </a:r>
            <a:r>
              <a:rPr lang="ja-JP" altLang="en-US" sz="12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温水用の</a:t>
            </a:r>
            <a:r>
              <a:rPr lang="en-US" altLang="ja-JP" sz="12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KFEH</a:t>
            </a:r>
            <a:r>
              <a:rPr lang="ja-JP" altLang="en-US" sz="12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形も含みます。</a:t>
            </a:r>
            <a:endParaRPr lang="en-US" altLang="ja-JP" sz="12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440"/>
              </a:lnSpc>
              <a:spcBef>
                <a:spcPts val="300"/>
              </a:spcBef>
            </a:pPr>
            <a:r>
              <a:rPr lang="en-US" altLang="ja-JP" sz="12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※2 0.75kW</a:t>
            </a:r>
            <a:r>
              <a:rPr lang="ja-JP" altLang="en-US" sz="12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以下は対象外です。</a:t>
            </a:r>
            <a:endParaRPr lang="en-US" altLang="ja-JP" sz="12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49" name="角丸四角形 48"/>
          <p:cNvSpPr/>
          <p:nvPr/>
        </p:nvSpPr>
        <p:spPr>
          <a:xfrm>
            <a:off x="8497120" y="3956577"/>
            <a:ext cx="2873361" cy="2392962"/>
          </a:xfrm>
          <a:prstGeom prst="roundRect">
            <a:avLst>
              <a:gd name="adj" fmla="val 11768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3" name="直線コネクタ 52"/>
          <p:cNvCxnSpPr/>
          <p:nvPr/>
        </p:nvCxnSpPr>
        <p:spPr>
          <a:xfrm>
            <a:off x="7754395" y="1005505"/>
            <a:ext cx="12750" cy="5857750"/>
          </a:xfrm>
          <a:prstGeom prst="line">
            <a:avLst/>
          </a:prstGeom>
          <a:ln w="57150">
            <a:solidFill>
              <a:schemeClr val="bg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>
            <a:hlinkClick r:id="rId9" action="ppaction://hlinkfile"/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2510977" y="1157954"/>
            <a:ext cx="2732442" cy="35947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ja-JP" sz="2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【</a:t>
            </a:r>
            <a:r>
              <a:rPr lang="en-US" altLang="ja-JP" sz="2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KFE</a:t>
            </a:r>
            <a:r>
              <a:rPr lang="ja-JP" altLang="en-US" sz="2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シリーズ</a:t>
            </a:r>
            <a:r>
              <a:rPr lang="en-US" altLang="ja-JP" sz="2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】</a:t>
            </a:r>
          </a:p>
        </p:txBody>
      </p:sp>
      <p:sp>
        <p:nvSpPr>
          <p:cNvPr id="56" name="サブタイトル 2">
            <a:hlinkClick r:id="rId9" action="ppaction://hlinkfile"/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7915296" y="1157954"/>
            <a:ext cx="4165230" cy="38314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ja-JP" sz="2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【</a:t>
            </a:r>
            <a:r>
              <a:rPr lang="ja-JP" altLang="en-US" sz="2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直結給水ブースタポンプ</a:t>
            </a:r>
            <a:r>
              <a:rPr lang="en-US" altLang="ja-JP" sz="2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】</a:t>
            </a:r>
            <a:endParaRPr lang="en-US" altLang="ja-JP" sz="24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62" name="サブタイトル 2">
            <a:hlinkClick r:id="rId9" action="ppaction://hlinkfile"/>
            <a:extLst>
              <a:ext uri="{FF2B5EF4-FFF2-40B4-BE49-F238E27FC236}">
                <a16:creationId xmlns="" xmlns:a16="http://schemas.microsoft.com/office/drawing/2014/main" id="{6200BDE6-EA84-4F0B-A4FB-9B699402F52B}"/>
              </a:ext>
            </a:extLst>
          </p:cNvPr>
          <p:cNvSpPr txBox="1">
            <a:spLocks/>
          </p:cNvSpPr>
          <p:nvPr/>
        </p:nvSpPr>
        <p:spPr>
          <a:xfrm>
            <a:off x="5555539" y="1805391"/>
            <a:ext cx="1494757" cy="3190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KFED-A/R</a:t>
            </a: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形</a:t>
            </a:r>
            <a:r>
              <a:rPr lang="en-US" altLang="ja-JP" sz="1600" b="1" baseline="30000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※</a:t>
            </a:r>
            <a:endParaRPr lang="en-US" altLang="ja-JP" sz="1600" b="1" baseline="30000" dirty="0">
              <a:solidFill>
                <a:schemeClr val="accent5"/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63" name="サブタイトル 2">
            <a:hlinkClick r:id="rId9" action="ppaction://hlinkfile"/>
            <a:extLst>
              <a:ext uri="{FF2B5EF4-FFF2-40B4-BE49-F238E27FC236}">
                <a16:creationId xmlns="" xmlns:a16="http://schemas.microsoft.com/office/drawing/2014/main" id="{6200BDE6-EA84-4F0B-A4FB-9B699402F52B}"/>
              </a:ext>
            </a:extLst>
          </p:cNvPr>
          <p:cNvSpPr txBox="1">
            <a:spLocks/>
          </p:cNvSpPr>
          <p:nvPr/>
        </p:nvSpPr>
        <p:spPr>
          <a:xfrm>
            <a:off x="9418345" y="1794890"/>
            <a:ext cx="1116726" cy="32816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SDP-R</a:t>
            </a:r>
            <a:r>
              <a:rPr lang="ja-JP" altLang="en-US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形</a:t>
            </a:r>
            <a:endParaRPr lang="en-US" altLang="ja-JP" sz="1600" b="1" dirty="0">
              <a:solidFill>
                <a:schemeClr val="accent5"/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grpSp>
        <p:nvGrpSpPr>
          <p:cNvPr id="64" name="グループ化 63"/>
          <p:cNvGrpSpPr/>
          <p:nvPr/>
        </p:nvGrpSpPr>
        <p:grpSpPr>
          <a:xfrm>
            <a:off x="247793" y="3916400"/>
            <a:ext cx="2532933" cy="1786669"/>
            <a:chOff x="0" y="0"/>
            <a:chExt cx="3267075" cy="2707267"/>
          </a:xfrm>
        </p:grpSpPr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267075" cy="2707267"/>
            </a:xfrm>
            <a:prstGeom prst="rect">
              <a:avLst/>
            </a:prstGeom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6700" y="762000"/>
              <a:ext cx="70645" cy="121667"/>
            </a:xfrm>
            <a:prstGeom prst="rect">
              <a:avLst/>
            </a:prstGeom>
          </p:spPr>
        </p:pic>
      </p:grpSp>
      <p:sp>
        <p:nvSpPr>
          <p:cNvPr id="67" name="サブタイトル 2">
            <a:hlinkClick r:id="rId9" action="ppaction://hlinkfile"/>
            <a:extLst>
              <a:ext uri="{FF2B5EF4-FFF2-40B4-BE49-F238E27FC236}">
                <a16:creationId xmlns="" xmlns:a16="http://schemas.microsoft.com/office/drawing/2014/main" id="{6200BDE6-EA84-4F0B-A4FB-9B699402F52B}"/>
              </a:ext>
            </a:extLst>
          </p:cNvPr>
          <p:cNvSpPr txBox="1">
            <a:spLocks/>
          </p:cNvSpPr>
          <p:nvPr/>
        </p:nvSpPr>
        <p:spPr>
          <a:xfrm>
            <a:off x="3261261" y="1790588"/>
            <a:ext cx="1438473" cy="32365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KFET-A/P</a:t>
            </a: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形</a:t>
            </a:r>
            <a:r>
              <a:rPr lang="en-US" altLang="ja-JP" sz="1600" b="1" baseline="30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※</a:t>
            </a:r>
            <a:endParaRPr lang="en-US" altLang="ja-JP" sz="1600" b="1" baseline="30000" dirty="0">
              <a:solidFill>
                <a:schemeClr val="accent5"/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68" name="図 6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17" y="3529158"/>
            <a:ext cx="1468575" cy="2336688"/>
          </a:xfrm>
          <a:prstGeom prst="rect">
            <a:avLst/>
          </a:prstGeom>
        </p:spPr>
      </p:pic>
      <p:sp>
        <p:nvSpPr>
          <p:cNvPr id="70" name="サブタイトル 2">
            <a:hlinkClick r:id="rId9" action="ppaction://hlinkfile"/>
            <a:extLst>
              <a:ext uri="{FF2B5EF4-FFF2-40B4-BE49-F238E27FC236}">
                <a16:creationId xmlns="" xmlns:a16="http://schemas.microsoft.com/office/drawing/2014/main" id="{6200BDE6-EA84-4F0B-A4FB-9B699402F52B}"/>
              </a:ext>
            </a:extLst>
          </p:cNvPr>
          <p:cNvSpPr txBox="1">
            <a:spLocks/>
          </p:cNvSpPr>
          <p:nvPr/>
        </p:nvSpPr>
        <p:spPr>
          <a:xfrm>
            <a:off x="5434019" y="6239550"/>
            <a:ext cx="2083459" cy="52006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40"/>
              </a:lnSpc>
              <a:spcBef>
                <a:spcPts val="600"/>
              </a:spcBef>
            </a:pPr>
            <a:r>
              <a:rPr lang="en-US" altLang="ja-JP" sz="12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※KFED</a:t>
            </a:r>
            <a:r>
              <a:rPr lang="ja-JP" altLang="en-US" sz="12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形は直結給水</a:t>
            </a:r>
            <a:endParaRPr lang="en-US" altLang="ja-JP" sz="12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000"/>
              </a:lnSpc>
              <a:spcBef>
                <a:spcPts val="600"/>
              </a:spcBef>
            </a:pPr>
            <a:r>
              <a:rPr lang="ja-JP" altLang="en-US" sz="12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ブースタポンプになります。</a:t>
            </a:r>
            <a:endParaRPr lang="en-US" altLang="ja-JP" sz="12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grpSp>
        <p:nvGrpSpPr>
          <p:cNvPr id="71" name="グループ化 70"/>
          <p:cNvGrpSpPr/>
          <p:nvPr/>
        </p:nvGrpSpPr>
        <p:grpSpPr>
          <a:xfrm>
            <a:off x="5189358" y="2331858"/>
            <a:ext cx="2257425" cy="1381126"/>
            <a:chOff x="0" y="0"/>
            <a:chExt cx="4010025" cy="2339667"/>
          </a:xfrm>
        </p:grpSpPr>
        <p:pic>
          <p:nvPicPr>
            <p:cNvPr id="72" name="図 7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10025" cy="2339667"/>
            </a:xfrm>
            <a:prstGeom prst="rect">
              <a:avLst/>
            </a:prstGeom>
          </p:spPr>
        </p:pic>
        <p:pic>
          <p:nvPicPr>
            <p:cNvPr id="73" name="図 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077677" flipV="1">
              <a:off x="654806" y="168996"/>
              <a:ext cx="59711" cy="89839"/>
            </a:xfrm>
            <a:prstGeom prst="rect">
              <a:avLst/>
            </a:prstGeom>
          </p:spPr>
        </p:pic>
      </p:grpSp>
      <p:sp>
        <p:nvSpPr>
          <p:cNvPr id="74" name="サブタイトル 2">
            <a:hlinkClick r:id="rId9" action="ppaction://hlinkfile"/>
            <a:extLst>
              <a:ext uri="{FF2B5EF4-FFF2-40B4-BE49-F238E27FC236}">
                <a16:creationId xmlns="" xmlns:a16="http://schemas.microsoft.com/office/drawing/2014/main" id="{6200BDE6-EA84-4F0B-A4FB-9B699402F52B}"/>
              </a:ext>
            </a:extLst>
          </p:cNvPr>
          <p:cNvSpPr txBox="1">
            <a:spLocks/>
          </p:cNvSpPr>
          <p:nvPr/>
        </p:nvSpPr>
        <p:spPr>
          <a:xfrm>
            <a:off x="2924937" y="6233993"/>
            <a:ext cx="2334951" cy="52562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40"/>
              </a:lnSpc>
              <a:spcBef>
                <a:spcPts val="300"/>
              </a:spcBef>
            </a:pPr>
            <a:r>
              <a:rPr lang="en-US" altLang="ja-JP" sz="12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※</a:t>
            </a:r>
            <a:r>
              <a:rPr lang="ja-JP" altLang="en-US" sz="12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ステンレス受水槽付ユニット</a:t>
            </a:r>
            <a:endParaRPr lang="en-US" altLang="ja-JP" sz="12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440"/>
              </a:lnSpc>
              <a:spcBef>
                <a:spcPts val="300"/>
              </a:spcBef>
            </a:pPr>
            <a:r>
              <a:rPr lang="en-US" altLang="ja-JP" sz="12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KFETM</a:t>
            </a:r>
            <a:r>
              <a:rPr lang="ja-JP" altLang="en-US" sz="12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形</a:t>
            </a:r>
            <a:r>
              <a:rPr lang="ja-JP" altLang="en-US" sz="12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も含みます。</a:t>
            </a:r>
            <a:endParaRPr lang="en-US" altLang="ja-JP" sz="12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77" name="サブタイトル 2">
            <a:hlinkClick r:id="rId9" action="ppaction://hlinkfile"/>
            <a:extLst>
              <a:ext uri="{FF2B5EF4-FFF2-40B4-BE49-F238E27FC236}">
                <a16:creationId xmlns:a16="http://schemas.microsoft.com/office/drawing/2014/main" xmlns="" id="{AFFA0942-4544-4EE2-80BD-F25B43439CB6}"/>
              </a:ext>
            </a:extLst>
          </p:cNvPr>
          <p:cNvSpPr txBox="1">
            <a:spLocks/>
          </p:cNvSpPr>
          <p:nvPr/>
        </p:nvSpPr>
        <p:spPr>
          <a:xfrm>
            <a:off x="8582935" y="4006608"/>
            <a:ext cx="2787546" cy="38999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＜今後</a:t>
            </a: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の対応予定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機種＞</a:t>
            </a:r>
            <a:endParaRPr lang="en-US" altLang="ja-JP" sz="1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78" name="図 7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868" y="2904711"/>
            <a:ext cx="1013548" cy="1594632"/>
          </a:xfrm>
          <a:prstGeom prst="rect">
            <a:avLst/>
          </a:prstGeom>
        </p:spPr>
      </p:pic>
      <p:pic>
        <p:nvPicPr>
          <p:cNvPr id="79" name="図 7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789" y="4658258"/>
            <a:ext cx="1193567" cy="1718190"/>
          </a:xfrm>
          <a:prstGeom prst="rect">
            <a:avLst/>
          </a:prstGeom>
        </p:spPr>
      </p:pic>
      <p:sp>
        <p:nvSpPr>
          <p:cNvPr id="80" name="サブタイトル 2">
            <a:hlinkClick r:id="rId9" action="ppaction://hlinkfile"/>
            <a:extLst>
              <a:ext uri="{FF2B5EF4-FFF2-40B4-BE49-F238E27FC236}">
                <a16:creationId xmlns="" xmlns:a16="http://schemas.microsoft.com/office/drawing/2014/main" id="{6200BDE6-EA84-4F0B-A4FB-9B699402F52B}"/>
              </a:ext>
            </a:extLst>
          </p:cNvPr>
          <p:cNvSpPr txBox="1">
            <a:spLocks/>
          </p:cNvSpPr>
          <p:nvPr/>
        </p:nvSpPr>
        <p:spPr>
          <a:xfrm>
            <a:off x="12560959" y="4645650"/>
            <a:ext cx="1228979" cy="32816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NDP2-G</a:t>
            </a: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形</a:t>
            </a:r>
            <a:endParaRPr lang="en-US" altLang="ja-JP" sz="1600" b="1" dirty="0">
              <a:solidFill>
                <a:schemeClr val="accent5"/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81" name="サブタイトル 2">
            <a:hlinkClick r:id="rId9" action="ppaction://hlinkfile"/>
            <a:extLst>
              <a:ext uri="{FF2B5EF4-FFF2-40B4-BE49-F238E27FC236}">
                <a16:creationId xmlns="" xmlns:a16="http://schemas.microsoft.com/office/drawing/2014/main" id="{6200BDE6-EA84-4F0B-A4FB-9B699402F52B}"/>
              </a:ext>
            </a:extLst>
          </p:cNvPr>
          <p:cNvSpPr txBox="1">
            <a:spLocks/>
          </p:cNvSpPr>
          <p:nvPr/>
        </p:nvSpPr>
        <p:spPr>
          <a:xfrm>
            <a:off x="9491676" y="4383352"/>
            <a:ext cx="975793" cy="32816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KDP3</a:t>
            </a: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形</a:t>
            </a:r>
            <a:endParaRPr lang="en-US" altLang="ja-JP" sz="1600" b="1" dirty="0">
              <a:solidFill>
                <a:schemeClr val="accent5"/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82" name="サブタイトル 2">
            <a:hlinkClick r:id="rId9" action="ppaction://hlinkfile"/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10155250" y="6430004"/>
            <a:ext cx="2036750" cy="39805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㊟</a:t>
            </a:r>
            <a:r>
              <a:rPr lang="en-US" altLang="ja-JP" sz="18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2020</a:t>
            </a:r>
            <a:r>
              <a:rPr lang="ja-JP" altLang="en-US" sz="18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年</a:t>
            </a:r>
            <a:r>
              <a:rPr lang="en-US" altLang="ja-JP" sz="18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9</a:t>
            </a:r>
            <a:r>
              <a:rPr lang="ja-JP" altLang="en-US" sz="18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月現在</a:t>
            </a:r>
            <a:endParaRPr lang="en-US" altLang="ja-JP" sz="1800" b="1" dirty="0" smtClean="0">
              <a:solidFill>
                <a:srgbClr val="FF0000"/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28" y="2701221"/>
            <a:ext cx="1920047" cy="267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6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975360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00305" y="100541"/>
            <a:ext cx="7797022" cy="790134"/>
          </a:xfrm>
        </p:spPr>
        <p:txBody>
          <a:bodyPr/>
          <a:lstStyle/>
          <a:p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KAWAMOTO </a:t>
            </a:r>
            <a:r>
              <a:rPr lang="en-US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とは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645" y="160041"/>
            <a:ext cx="2865405" cy="571480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896308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252519" y="4497859"/>
            <a:ext cx="2990335" cy="17670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3" name="グループ化 32"/>
          <p:cNvGrpSpPr/>
          <p:nvPr/>
        </p:nvGrpSpPr>
        <p:grpSpPr>
          <a:xfrm>
            <a:off x="13284855" y="4183339"/>
            <a:ext cx="1500982" cy="1556290"/>
            <a:chOff x="480065" y="1619992"/>
            <a:chExt cx="4954380" cy="4884718"/>
          </a:xfrm>
        </p:grpSpPr>
        <p:sp>
          <p:nvSpPr>
            <p:cNvPr id="18" name="フローチャート: 結合子 17"/>
            <p:cNvSpPr/>
            <p:nvPr/>
          </p:nvSpPr>
          <p:spPr>
            <a:xfrm>
              <a:off x="480065" y="1619992"/>
              <a:ext cx="4954380" cy="4884718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フローチャート: 結合子 18"/>
            <p:cNvSpPr/>
            <p:nvPr/>
          </p:nvSpPr>
          <p:spPr>
            <a:xfrm>
              <a:off x="712128" y="1837848"/>
              <a:ext cx="4490253" cy="4447933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フローチャート: 結合子 19"/>
            <p:cNvSpPr/>
            <p:nvPr/>
          </p:nvSpPr>
          <p:spPr>
            <a:xfrm>
              <a:off x="987135" y="2067791"/>
              <a:ext cx="3979719" cy="3958936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22" name="直線コネクタ 21"/>
            <p:cNvCxnSpPr>
              <a:stCxn id="18" idx="7"/>
              <a:endCxn id="19" idx="7"/>
            </p:cNvCxnSpPr>
            <p:nvPr/>
          </p:nvCxnSpPr>
          <p:spPr>
            <a:xfrm flipH="1">
              <a:off x="4544799" y="2335342"/>
              <a:ext cx="164094" cy="15389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>
              <a:stCxn id="20" idx="7"/>
              <a:endCxn id="20" idx="3"/>
            </p:cNvCxnSpPr>
            <p:nvPr/>
          </p:nvCxnSpPr>
          <p:spPr>
            <a:xfrm flipH="1">
              <a:off x="1569951" y="2647564"/>
              <a:ext cx="2814087" cy="279939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>
              <a:stCxn id="19" idx="3"/>
              <a:endCxn id="18" idx="3"/>
            </p:cNvCxnSpPr>
            <p:nvPr/>
          </p:nvCxnSpPr>
          <p:spPr>
            <a:xfrm flipH="1">
              <a:off x="1205617" y="5634396"/>
              <a:ext cx="164093" cy="15496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グループ化 42"/>
          <p:cNvGrpSpPr/>
          <p:nvPr/>
        </p:nvGrpSpPr>
        <p:grpSpPr>
          <a:xfrm>
            <a:off x="155860" y="1462130"/>
            <a:ext cx="5269845" cy="5144602"/>
            <a:chOff x="287239" y="1493384"/>
            <a:chExt cx="5269845" cy="5144602"/>
          </a:xfrm>
        </p:grpSpPr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239" y="1493384"/>
              <a:ext cx="5269845" cy="5144602"/>
            </a:xfrm>
            <a:prstGeom prst="rect">
              <a:avLst/>
            </a:prstGeom>
          </p:spPr>
        </p:pic>
        <p:sp>
          <p:nvSpPr>
            <p:cNvPr id="10" name="サブタイトル 2">
              <a:extLst>
                <a:ext uri="{FF2B5EF4-FFF2-40B4-BE49-F238E27FC236}">
                  <a16:creationId xmlns="" xmlns:a16="http://schemas.microsoft.com/office/drawing/2014/main" id="{061D4BB0-D247-4851-A14A-A3B0F96B46E5}"/>
                </a:ext>
              </a:extLst>
            </p:cNvPr>
            <p:cNvSpPr txBox="1">
              <a:spLocks/>
            </p:cNvSpPr>
            <p:nvPr/>
          </p:nvSpPr>
          <p:spPr>
            <a:xfrm>
              <a:off x="1137036" y="2701559"/>
              <a:ext cx="3736422" cy="285418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377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None/>
                <a:defRPr kumimoji="1" sz="3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ja-JP" altLang="en-US" b="1" dirty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　</a:t>
              </a:r>
              <a:r>
                <a:rPr lang="ja-JP" altLang="en-US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　　　　　　 </a:t>
              </a: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は</a:t>
              </a:r>
              <a:endParaRPr lang="en-US" altLang="ja-JP" sz="2400" b="1" dirty="0" smtClean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ct val="100000"/>
                </a:lnSpc>
              </a:pPr>
              <a:r>
                <a:rPr lang="en-US" altLang="ja-JP" sz="2400" b="1" dirty="0" smtClean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 </a:t>
              </a:r>
              <a:r>
                <a:rPr lang="en-US" altLang="ja-JP" sz="2400" b="1" dirty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Bluetooth</a:t>
              </a:r>
              <a:r>
                <a:rPr lang="ja-JP" altLang="en-US" sz="2400" b="1" dirty="0" smtClean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通信</a:t>
              </a: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により</a:t>
              </a:r>
              <a:endParaRPr lang="en-US" altLang="ja-JP" sz="2400" b="1" dirty="0" smtClean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ct val="100000"/>
                </a:lnSpc>
              </a:pPr>
              <a:r>
                <a:rPr lang="ja-JP" altLang="en-US" sz="2400" b="1" dirty="0" smtClean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スマートフォン</a:t>
              </a: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と</a:t>
              </a:r>
              <a:endParaRPr lang="en-US" altLang="ja-JP" sz="2400" b="1" dirty="0" smtClean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ct val="100000"/>
                </a:lnSpc>
              </a:pPr>
              <a:r>
                <a:rPr lang="ja-JP" altLang="en-US" sz="2400" b="1" dirty="0" smtClean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ポンプ</a:t>
              </a: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を</a:t>
              </a:r>
              <a:endParaRPr lang="en-US" altLang="ja-JP" sz="2400" b="1" dirty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ct val="100000"/>
                </a:lnSpc>
              </a:pPr>
              <a:r>
                <a:rPr lang="ja-JP" altLang="en-US" sz="2400" b="1" dirty="0" smtClean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接続するアプリ</a:t>
              </a: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です。</a:t>
              </a:r>
              <a:endParaRPr lang="en-US" altLang="ja-JP" sz="2400" b="1" dirty="0">
                <a:latin typeface="游ゴシック" pitchFamily="50" charset="-128"/>
                <a:ea typeface="游ゴシック" pitchFamily="50" charset="-128"/>
              </a:endParaRPr>
            </a:p>
          </p:txBody>
        </p:sp>
        <p:pic>
          <p:nvPicPr>
            <p:cNvPr id="37" name="図 36">
              <a:extLst>
                <a:ext uri="{FF2B5EF4-FFF2-40B4-BE49-F238E27FC236}">
                  <a16:creationId xmlns="" xmlns:a16="http://schemas.microsoft.com/office/drawing/2014/main" id="{592C195E-ED20-4B96-8D05-326179689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11" b="92769" l="974" r="98815">
                          <a14:foregroundMark x1="16808" y1="83058" x2="16808" y2="83058"/>
                          <a14:foregroundMark x1="20449" y1="81198" x2="20449" y2="81198"/>
                          <a14:foregroundMark x1="3895" y1="67355" x2="3895" y2="67355"/>
                          <a14:foregroundMark x1="1058" y1="75207" x2="1058" y2="75207"/>
                          <a14:foregroundMark x1="33785" y1="83058" x2="33785" y2="83058"/>
                          <a14:foregroundMark x1="43480" y1="69421" x2="43480" y2="69421"/>
                          <a14:foregroundMark x1="54361" y1="92975" x2="54361" y2="92975"/>
                          <a14:foregroundMark x1="65284" y1="61364" x2="65284" y2="61364"/>
                          <a14:foregroundMark x1="72566" y1="57438" x2="72566" y2="57438"/>
                          <a14:foregroundMark x1="23666" y1="61364" x2="23666" y2="61364"/>
                          <a14:foregroundMark x1="88696" y1="57438" x2="88696" y2="57438"/>
                          <a14:foregroundMark x1="89500" y1="22107" x2="89500" y2="22107"/>
                          <a14:foregroundMark x1="95555" y1="18182" x2="95555" y2="18182"/>
                          <a14:foregroundMark x1="98815" y1="16116" x2="98815" y2="16116"/>
                          <a14:foregroundMark x1="81033" y1="16116" x2="81033" y2="16116"/>
                          <a14:foregroundMark x1="79805" y1="10124" x2="79805" y2="10124"/>
                          <a14:foregroundMark x1="98391" y1="16116" x2="98391" y2="16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9403" y="2560853"/>
              <a:ext cx="2871383" cy="588378"/>
            </a:xfrm>
            <a:prstGeom prst="rect">
              <a:avLst/>
            </a:prstGeom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</p:pic>
      </p:grpSp>
      <p:pic>
        <p:nvPicPr>
          <p:cNvPr id="39" name="図 3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94054" y="3195824"/>
            <a:ext cx="2911841" cy="660418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1579" y1="43956" x2="81579" y2="43956"/>
                        <a14:foregroundMark x1="97697" y1="17857" x2="97697" y2="17857"/>
                        <a14:foregroundMark x1="97697" y1="15934" x2="97697" y2="15934"/>
                        <a14:foregroundMark x1="1974" y1="77473" x2="1974" y2="77473"/>
                        <a14:foregroundMark x1="1645" y1="76374" x2="1645" y2="76374"/>
                        <a14:backgroundMark x1="88816" y1="60165" x2="88816" y2="60165"/>
                        <a14:backgroundMark x1="5921" y1="54121" x2="5921" y2="54121"/>
                        <a14:backgroundMark x1="3289" y1="60989" x2="3289" y2="60989"/>
                        <a14:backgroundMark x1="2632" y1="64560" x2="2632" y2="64560"/>
                        <a14:backgroundMark x1="5592" y1="65110" x2="5592" y2="65110"/>
                        <a14:backgroundMark x1="658" y1="77747" x2="658" y2="777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7134" y="1348718"/>
            <a:ext cx="1913732" cy="2291443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17" b="100000" l="4651" r="95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1376">
            <a:off x="7213536" y="3433232"/>
            <a:ext cx="901944" cy="145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7150" y="2086984"/>
            <a:ext cx="1678601" cy="4621092"/>
          </a:xfrm>
          <a:prstGeom prst="rect">
            <a:avLst/>
          </a:prstGeom>
        </p:spPr>
      </p:pic>
      <p:grpSp>
        <p:nvGrpSpPr>
          <p:cNvPr id="50" name="グループ化 49"/>
          <p:cNvGrpSpPr/>
          <p:nvPr/>
        </p:nvGrpSpPr>
        <p:grpSpPr>
          <a:xfrm>
            <a:off x="9746432" y="1416535"/>
            <a:ext cx="2181889" cy="2226127"/>
            <a:chOff x="9700881" y="1557241"/>
            <a:chExt cx="2181889" cy="2226127"/>
          </a:xfrm>
        </p:grpSpPr>
        <p:sp>
          <p:nvSpPr>
            <p:cNvPr id="47" name="円形吹き出し 46"/>
            <p:cNvSpPr/>
            <p:nvPr/>
          </p:nvSpPr>
          <p:spPr>
            <a:xfrm>
              <a:off x="9700881" y="1557241"/>
              <a:ext cx="2181889" cy="2226127"/>
            </a:xfrm>
            <a:prstGeom prst="wedgeEllipseCallout">
              <a:avLst>
                <a:gd name="adj1" fmla="val -75897"/>
                <a:gd name="adj2" fmla="val 52813"/>
              </a:avLst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48" name="図 4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5385" y="2027366"/>
              <a:ext cx="1295400" cy="1285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図 4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49" b="99420" l="4569" r="949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20493">
            <a:off x="5830390" y="4566099"/>
            <a:ext cx="1213832" cy="1918584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9816" y1="69058" x2="9816" y2="69058"/>
                        <a14:foregroundMark x1="10736" y1="13453" x2="10736" y2="13453"/>
                        <a14:foregroundMark x1="17791" y1="10762" x2="17791" y2="10762"/>
                        <a14:foregroundMark x1="24540" y1="11211" x2="24540" y2="11211"/>
                        <a14:foregroundMark x1="27607" y1="12556" x2="27607" y2="12556"/>
                        <a14:foregroundMark x1="13190" y1="68610" x2="13190" y2="686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9792" y="4613368"/>
            <a:ext cx="2482208" cy="169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8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1005505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00305" y="100541"/>
            <a:ext cx="5503905" cy="770467"/>
          </a:xfrm>
        </p:spPr>
        <p:txBody>
          <a:bodyPr tIns="72000"/>
          <a:lstStyle/>
          <a:p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既存製品の対応</a:t>
            </a:r>
            <a:endParaRPr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69" y="188315"/>
            <a:ext cx="2865405" cy="587153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954182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sp>
        <p:nvSpPr>
          <p:cNvPr id="31" name="サブタイトル 2">
            <a:hlinkClick r:id="rId5" action="ppaction://hlinkfile"/>
            <a:extLst>
              <a:ext uri="{FF2B5EF4-FFF2-40B4-BE49-F238E27FC236}">
                <a16:creationId xmlns="" xmlns:a16="http://schemas.microsoft.com/office/drawing/2014/main" id="{AFFA0942-4544-4EE2-80BD-F25B43439CB6}"/>
              </a:ext>
            </a:extLst>
          </p:cNvPr>
          <p:cNvSpPr txBox="1">
            <a:spLocks/>
          </p:cNvSpPr>
          <p:nvPr/>
        </p:nvSpPr>
        <p:spPr>
          <a:xfrm>
            <a:off x="7630225" y="1378141"/>
            <a:ext cx="2003973" cy="38057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8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Bluetooth </a:t>
            </a:r>
            <a:r>
              <a:rPr lang="ja-JP" altLang="en-US" sz="18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基板</a:t>
            </a:r>
            <a:endParaRPr lang="en-US" altLang="ja-JP" sz="1800" b="1" dirty="0">
              <a:solidFill>
                <a:srgbClr val="FF0000"/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="" xmlns:a16="http://schemas.microsoft.com/office/drawing/2014/main" id="{00000000-0008-0000-0000-00000F000000}"/>
              </a:ext>
            </a:extLst>
          </p:cNvPr>
          <p:cNvCxnSpPr>
            <a:cxnSpLocks/>
          </p:cNvCxnSpPr>
          <p:nvPr/>
        </p:nvCxnSpPr>
        <p:spPr>
          <a:xfrm>
            <a:off x="9601836" y="1555560"/>
            <a:ext cx="393056" cy="622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正方形/長方形 6">
            <a:extLst>
              <a:ext uri="{FF2B5EF4-FFF2-40B4-BE49-F238E27FC236}">
                <a16:creationId xmlns="" xmlns:a16="http://schemas.microsoft.com/office/drawing/2014/main" id="{BBACC2CB-915B-4129-BF05-530C565C682D}"/>
              </a:ext>
            </a:extLst>
          </p:cNvPr>
          <p:cNvSpPr/>
          <p:nvPr/>
        </p:nvSpPr>
        <p:spPr>
          <a:xfrm>
            <a:off x="1841437" y="4935083"/>
            <a:ext cx="806057" cy="7938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/>
          <p:cNvGrpSpPr/>
          <p:nvPr/>
        </p:nvGrpSpPr>
        <p:grpSpPr>
          <a:xfrm>
            <a:off x="71291" y="1555560"/>
            <a:ext cx="5145885" cy="4847422"/>
            <a:chOff x="287239" y="1493384"/>
            <a:chExt cx="5269845" cy="5144602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239" y="1493384"/>
              <a:ext cx="5269845" cy="5144602"/>
            </a:xfrm>
            <a:prstGeom prst="rect">
              <a:avLst/>
            </a:prstGeom>
          </p:spPr>
        </p:pic>
        <p:sp>
          <p:nvSpPr>
            <p:cNvPr id="19" name="サブタイトル 2">
              <a:hlinkClick r:id="rId5" action="ppaction://hlinkfile"/>
              <a:extLst>
                <a:ext uri="{FF2B5EF4-FFF2-40B4-BE49-F238E27FC236}">
                  <a16:creationId xmlns="" xmlns:a16="http://schemas.microsoft.com/office/drawing/2014/main" id="{061D4BB0-D247-4851-A14A-A3B0F96B46E5}"/>
                </a:ext>
              </a:extLst>
            </p:cNvPr>
            <p:cNvSpPr txBox="1">
              <a:spLocks/>
            </p:cNvSpPr>
            <p:nvPr/>
          </p:nvSpPr>
          <p:spPr>
            <a:xfrm>
              <a:off x="1157347" y="2280516"/>
              <a:ext cx="3843926" cy="32315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377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None/>
                <a:defRPr kumimoji="1" sz="3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000"/>
                </a:lnSpc>
              </a:pP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既存の製品を</a:t>
              </a:r>
              <a:endParaRPr lang="en-US" altLang="ja-JP" sz="2400" b="1" dirty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3000"/>
                </a:lnSpc>
              </a:pP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　　　</a:t>
              </a:r>
              <a:r>
                <a:rPr lang="ja-JP" altLang="en-US" sz="2400" b="1" dirty="0">
                  <a:latin typeface="游ゴシック" pitchFamily="50" charset="-128"/>
                  <a:ea typeface="游ゴシック" pitchFamily="50" charset="-128"/>
                </a:rPr>
                <a:t>　</a:t>
              </a: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　　　　対応に</a:t>
              </a:r>
              <a:endParaRPr lang="en-US" altLang="ja-JP" sz="2400" b="1" dirty="0" smtClean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3000"/>
                </a:lnSpc>
              </a:pP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変更する場合は</a:t>
              </a:r>
              <a:endParaRPr lang="en-US" altLang="ja-JP" sz="2400" b="1" dirty="0" smtClean="0">
                <a:solidFill>
                  <a:schemeClr val="accent5"/>
                </a:solidFill>
                <a:highlight>
                  <a:srgbClr val="FFFF00"/>
                </a:highlight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3000"/>
                </a:lnSpc>
              </a:pPr>
              <a:r>
                <a:rPr lang="ja-JP" altLang="en-US" sz="2400" b="1" dirty="0" smtClean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操作表示基板</a:t>
              </a: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の交換、</a:t>
              </a:r>
              <a:endParaRPr lang="en-US" altLang="ja-JP" sz="2400" b="1" dirty="0" smtClean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3000"/>
                </a:lnSpc>
              </a:pP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及び</a:t>
              </a:r>
              <a:r>
                <a:rPr lang="en-US" altLang="ja-JP" sz="2400" b="1" dirty="0" smtClean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Bluetooth</a:t>
              </a:r>
              <a:r>
                <a:rPr lang="ja-JP" altLang="en-US" sz="2400" b="1" dirty="0" smtClean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基板</a:t>
              </a: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を</a:t>
              </a:r>
              <a:endParaRPr lang="en-US" altLang="ja-JP" sz="2400" b="1" dirty="0" smtClean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3000"/>
                </a:lnSpc>
              </a:pP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追加して下さい。</a:t>
              </a:r>
              <a:endParaRPr lang="en-US" altLang="ja-JP" sz="2400" b="1" dirty="0">
                <a:latin typeface="游ゴシック" pitchFamily="50" charset="-128"/>
                <a:ea typeface="游ゴシック" pitchFamily="50" charset="-128"/>
              </a:endParaRPr>
            </a:p>
          </p:txBody>
        </p:sp>
        <p:pic>
          <p:nvPicPr>
            <p:cNvPr id="20" name="図 19">
              <a:extLst>
                <a:ext uri="{FF2B5EF4-FFF2-40B4-BE49-F238E27FC236}">
                  <a16:creationId xmlns="" xmlns:a16="http://schemas.microsoft.com/office/drawing/2014/main" id="{592C195E-ED20-4B96-8D05-326179689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11" b="92769" l="974" r="98815">
                          <a14:foregroundMark x1="16808" y1="83058" x2="16808" y2="83058"/>
                          <a14:foregroundMark x1="20449" y1="81198" x2="20449" y2="81198"/>
                          <a14:foregroundMark x1="3895" y1="67355" x2="3895" y2="67355"/>
                          <a14:foregroundMark x1="1058" y1="75207" x2="1058" y2="75207"/>
                          <a14:foregroundMark x1="33785" y1="83058" x2="33785" y2="83058"/>
                          <a14:foregroundMark x1="43480" y1="69421" x2="43480" y2="69421"/>
                          <a14:foregroundMark x1="54361" y1="92975" x2="54361" y2="92975"/>
                          <a14:foregroundMark x1="65284" y1="61364" x2="65284" y2="61364"/>
                          <a14:foregroundMark x1="72566" y1="57438" x2="72566" y2="57438"/>
                          <a14:foregroundMark x1="23666" y1="61364" x2="23666" y2="61364"/>
                          <a14:foregroundMark x1="88696" y1="57438" x2="88696" y2="57438"/>
                          <a14:foregroundMark x1="89500" y1="22107" x2="89500" y2="22107"/>
                          <a14:foregroundMark x1="95555" y1="18182" x2="95555" y2="18182"/>
                          <a14:foregroundMark x1="98815" y1="16116" x2="98815" y2="16116"/>
                          <a14:foregroundMark x1="81033" y1="16116" x2="81033" y2="16116"/>
                          <a14:foregroundMark x1="79805" y1="10124" x2="79805" y2="10124"/>
                          <a14:foregroundMark x1="98391" y1="16116" x2="98391" y2="16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565" y="2684583"/>
              <a:ext cx="2871383" cy="588378"/>
            </a:xfrm>
            <a:prstGeom prst="rect">
              <a:avLst/>
            </a:prstGeom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</p:pic>
      </p:grpSp>
      <p:pic>
        <p:nvPicPr>
          <p:cNvPr id="34" name="図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3860" y="2220438"/>
            <a:ext cx="4627888" cy="3559913"/>
          </a:xfrm>
          <a:prstGeom prst="rect">
            <a:avLst/>
          </a:prstGeom>
        </p:spPr>
      </p:pic>
      <p:sp>
        <p:nvSpPr>
          <p:cNvPr id="6" name="円/楕円 5"/>
          <p:cNvSpPr/>
          <p:nvPr/>
        </p:nvSpPr>
        <p:spPr>
          <a:xfrm>
            <a:off x="8222301" y="3324354"/>
            <a:ext cx="582461" cy="6026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="" xmlns:a16="http://schemas.microsoft.com/office/drawing/2014/main" id="{00000000-0008-0000-0000-00000F000000}"/>
              </a:ext>
            </a:extLst>
          </p:cNvPr>
          <p:cNvCxnSpPr>
            <a:cxnSpLocks/>
          </p:cNvCxnSpPr>
          <p:nvPr/>
        </p:nvCxnSpPr>
        <p:spPr>
          <a:xfrm flipV="1">
            <a:off x="7083846" y="4208443"/>
            <a:ext cx="837282" cy="18838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サブタイトル 2">
            <a:hlinkClick r:id="rId5" action="ppaction://hlinkfile"/>
            <a:extLst>
              <a:ext uri="{FF2B5EF4-FFF2-40B4-BE49-F238E27FC236}">
                <a16:creationId xmlns="" xmlns:a16="http://schemas.microsoft.com/office/drawing/2014/main" id="{AFFA0942-4544-4EE2-80BD-F25B43439CB6}"/>
              </a:ext>
            </a:extLst>
          </p:cNvPr>
          <p:cNvSpPr txBox="1">
            <a:spLocks/>
          </p:cNvSpPr>
          <p:nvPr/>
        </p:nvSpPr>
        <p:spPr>
          <a:xfrm>
            <a:off x="6209983" y="6177774"/>
            <a:ext cx="1554678" cy="34606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8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操作表示基板</a:t>
            </a:r>
            <a:endParaRPr lang="en-US" altLang="ja-JP" sz="1800" b="1" dirty="0">
              <a:solidFill>
                <a:srgbClr val="FF0000"/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8"/>
          <a:srcRect b="13737"/>
          <a:stretch/>
        </p:blipFill>
        <p:spPr>
          <a:xfrm>
            <a:off x="9994892" y="1433306"/>
            <a:ext cx="1765574" cy="1461896"/>
          </a:xfrm>
          <a:prstGeom prst="rect">
            <a:avLst/>
          </a:prstGeom>
        </p:spPr>
      </p:pic>
      <p:cxnSp>
        <p:nvCxnSpPr>
          <p:cNvPr id="12" name="直線コネクタ 11"/>
          <p:cNvCxnSpPr>
            <a:stCxn id="6" idx="0"/>
          </p:cNvCxnSpPr>
          <p:nvPr/>
        </p:nvCxnSpPr>
        <p:spPr>
          <a:xfrm flipV="1">
            <a:off x="8513532" y="1476955"/>
            <a:ext cx="1549590" cy="18473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stCxn id="6" idx="5"/>
          </p:cNvCxnSpPr>
          <p:nvPr/>
        </p:nvCxnSpPr>
        <p:spPr>
          <a:xfrm flipV="1">
            <a:off x="8719463" y="2428910"/>
            <a:ext cx="1988762" cy="14098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/>
          <p:cNvSpPr/>
          <p:nvPr/>
        </p:nvSpPr>
        <p:spPr>
          <a:xfrm>
            <a:off x="10063122" y="1476955"/>
            <a:ext cx="645103" cy="92310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477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1" y="347029"/>
            <a:ext cx="4103258" cy="365500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73" y="-13804"/>
            <a:ext cx="4847478" cy="254883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52" y="2916206"/>
            <a:ext cx="4944012" cy="3708009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463"/>
          <a:stretch/>
        </p:blipFill>
        <p:spPr>
          <a:xfrm>
            <a:off x="4930140" y="5894543"/>
            <a:ext cx="2331720" cy="61341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76" y="4211476"/>
            <a:ext cx="2359595" cy="2412739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3255249" y="255326"/>
            <a:ext cx="5681502" cy="5321759"/>
            <a:chOff x="287239" y="1493384"/>
            <a:chExt cx="5269845" cy="5144602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239" y="1493384"/>
              <a:ext cx="5269845" cy="5144602"/>
            </a:xfrm>
            <a:prstGeom prst="rect">
              <a:avLst/>
            </a:prstGeom>
          </p:spPr>
        </p:pic>
        <p:sp>
          <p:nvSpPr>
            <p:cNvPr id="19" name="サブタイトル 2">
              <a:hlinkClick r:id="rId10" action="ppaction://hlinkfile"/>
              <a:extLst>
                <a:ext uri="{FF2B5EF4-FFF2-40B4-BE49-F238E27FC236}">
                  <a16:creationId xmlns="" xmlns:a16="http://schemas.microsoft.com/office/drawing/2014/main" id="{061D4BB0-D247-4851-A14A-A3B0F96B46E5}"/>
                </a:ext>
              </a:extLst>
            </p:cNvPr>
            <p:cNvSpPr txBox="1">
              <a:spLocks/>
            </p:cNvSpPr>
            <p:nvPr/>
          </p:nvSpPr>
          <p:spPr>
            <a:xfrm>
              <a:off x="1099603" y="3061494"/>
              <a:ext cx="3843926" cy="2462984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377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None/>
                <a:defRPr kumimoji="1" sz="3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300"/>
                </a:lnSpc>
              </a:pPr>
              <a:r>
                <a:rPr lang="ja-JP" altLang="en-US" sz="4000" b="1" dirty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　</a:t>
              </a:r>
              <a:r>
                <a:rPr lang="ja-JP" altLang="en-US" sz="40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　　　　　 </a:t>
              </a:r>
              <a:r>
                <a:rPr lang="ja-JP" altLang="en-US" b="1" dirty="0">
                  <a:latin typeface="游ゴシック" pitchFamily="50" charset="-128"/>
                  <a:ea typeface="游ゴシック" pitchFamily="50" charset="-128"/>
                </a:rPr>
                <a:t>が</a:t>
              </a:r>
              <a:endParaRPr lang="en-US" altLang="ja-JP" b="1" dirty="0" smtClean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3300"/>
                </a:lnSpc>
              </a:pPr>
              <a:r>
                <a:rPr lang="ja-JP" altLang="en-US" b="1" dirty="0" smtClean="0">
                  <a:latin typeface="游ゴシック" pitchFamily="50" charset="-128"/>
                  <a:ea typeface="游ゴシック" pitchFamily="50" charset="-128"/>
                </a:rPr>
                <a:t>メンテナンス作業を</a:t>
              </a:r>
              <a:endParaRPr lang="en-US" altLang="ja-JP" b="1" dirty="0" smtClean="0">
                <a:solidFill>
                  <a:schemeClr val="accent5"/>
                </a:solidFill>
                <a:highlight>
                  <a:srgbClr val="FFFF00"/>
                </a:highlight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3300"/>
                </a:lnSpc>
              </a:pPr>
              <a:r>
                <a:rPr lang="ja-JP" altLang="en-US" b="1" dirty="0" smtClean="0">
                  <a:latin typeface="游ゴシック" pitchFamily="50" charset="-128"/>
                  <a:ea typeface="游ゴシック" pitchFamily="50" charset="-128"/>
                </a:rPr>
                <a:t>快適にサポート</a:t>
              </a:r>
              <a:endParaRPr lang="en-US" altLang="ja-JP" b="1" dirty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3300"/>
                </a:lnSpc>
              </a:pPr>
              <a:r>
                <a:rPr lang="ja-JP" altLang="en-US" b="1" dirty="0" smtClean="0">
                  <a:latin typeface="游ゴシック" pitchFamily="50" charset="-128"/>
                  <a:ea typeface="游ゴシック" pitchFamily="50" charset="-128"/>
                </a:rPr>
                <a:t>いたします。</a:t>
              </a:r>
              <a:endParaRPr lang="en-US" altLang="ja-JP" b="1" dirty="0">
                <a:latin typeface="游ゴシック" pitchFamily="50" charset="-128"/>
                <a:ea typeface="游ゴシック" pitchFamily="50" charset="-128"/>
              </a:endParaRPr>
            </a:p>
          </p:txBody>
        </p:sp>
        <p:pic>
          <p:nvPicPr>
            <p:cNvPr id="20" name="図 19">
              <a:extLst>
                <a:ext uri="{FF2B5EF4-FFF2-40B4-BE49-F238E27FC236}">
                  <a16:creationId xmlns="" xmlns:a16="http://schemas.microsoft.com/office/drawing/2014/main" id="{592C195E-ED20-4B96-8D05-326179689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11" b="92769" l="974" r="98815">
                          <a14:foregroundMark x1="16808" y1="83058" x2="16808" y2="83058"/>
                          <a14:foregroundMark x1="20449" y1="81198" x2="20449" y2="81198"/>
                          <a14:foregroundMark x1="3895" y1="67355" x2="3895" y2="67355"/>
                          <a14:foregroundMark x1="1058" y1="75207" x2="1058" y2="75207"/>
                          <a14:foregroundMark x1="33785" y1="83058" x2="33785" y2="83058"/>
                          <a14:foregroundMark x1="43480" y1="69421" x2="43480" y2="69421"/>
                          <a14:foregroundMark x1="54361" y1="92975" x2="54361" y2="92975"/>
                          <a14:foregroundMark x1="65284" y1="61364" x2="65284" y2="61364"/>
                          <a14:foregroundMark x1="72566" y1="57438" x2="72566" y2="57438"/>
                          <a14:foregroundMark x1="23666" y1="61364" x2="23666" y2="61364"/>
                          <a14:foregroundMark x1="88696" y1="57438" x2="88696" y2="57438"/>
                          <a14:foregroundMark x1="89500" y1="22107" x2="89500" y2="22107"/>
                          <a14:foregroundMark x1="95555" y1="18182" x2="95555" y2="18182"/>
                          <a14:foregroundMark x1="98815" y1="16116" x2="98815" y2="16116"/>
                          <a14:foregroundMark x1="81033" y1="16116" x2="81033" y2="16116"/>
                          <a14:foregroundMark x1="79805" y1="10124" x2="79805" y2="10124"/>
                          <a14:foregroundMark x1="98391" y1="16116" x2="98391" y2="16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649" y="2846381"/>
              <a:ext cx="2997129" cy="614145"/>
            </a:xfrm>
            <a:prstGeom prst="rect">
              <a:avLst/>
            </a:prstGeom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8794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975360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00305" y="100541"/>
            <a:ext cx="10782300" cy="770467"/>
          </a:xfrm>
        </p:spPr>
        <p:txBody>
          <a:bodyPr/>
          <a:lstStyle/>
          <a:p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KAWAMOTO </a:t>
            </a:r>
            <a:r>
              <a:rPr lang="en-US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とは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645" y="160040"/>
            <a:ext cx="2865405" cy="587153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896308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sp>
        <p:nvSpPr>
          <p:cNvPr id="10" name="サブタイトル 2">
            <a:extLst>
              <a:ext uri="{FF2B5EF4-FFF2-40B4-BE49-F238E27FC236}">
                <a16:creationId xmlns="" xmlns:a16="http://schemas.microsoft.com/office/drawing/2014/main" id="{061D4BB0-D247-4851-A14A-A3B0F96B46E5}"/>
              </a:ext>
            </a:extLst>
          </p:cNvPr>
          <p:cNvSpPr txBox="1">
            <a:spLocks/>
          </p:cNvSpPr>
          <p:nvPr/>
        </p:nvSpPr>
        <p:spPr>
          <a:xfrm>
            <a:off x="799907" y="4901034"/>
            <a:ext cx="2656944" cy="158632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ポンプの各設定値や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運転情報の読み出しは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制御盤の盤面にて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都度</a:t>
            </a:r>
            <a:r>
              <a:rPr lang="ja-JP" altLang="en-US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確認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が必要</a:t>
            </a:r>
            <a:r>
              <a:rPr lang="en-US" altLang="ja-JP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…</a:t>
            </a:r>
          </a:p>
        </p:txBody>
      </p:sp>
      <p:sp>
        <p:nvSpPr>
          <p:cNvPr id="15" name="サブタイトル 2"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286005" y="1342503"/>
            <a:ext cx="2363676" cy="45593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2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＜従来は</a:t>
            </a:r>
            <a:r>
              <a:rPr lang="en-US" altLang="ja-JP" sz="2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…</a:t>
            </a:r>
            <a:r>
              <a:rPr lang="ja-JP" altLang="en-US" sz="2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＞</a:t>
            </a:r>
            <a:endParaRPr lang="en-US" altLang="ja-JP" sz="2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4989565" y="1129163"/>
            <a:ext cx="6994289" cy="882609"/>
            <a:chOff x="4450388" y="1219473"/>
            <a:chExt cx="6994289" cy="882609"/>
          </a:xfrm>
        </p:grpSpPr>
        <p:sp>
          <p:nvSpPr>
            <p:cNvPr id="16" name="サブタイトル 2">
              <a:hlinkClick r:id="rId5" action="ppaction://hlinkfile"/>
              <a:extLst>
                <a:ext uri="{FF2B5EF4-FFF2-40B4-BE49-F238E27FC236}">
                  <a16:creationId xmlns="" xmlns:a16="http://schemas.microsoft.com/office/drawing/2014/main" id="{3059FF10-AA7D-42FE-99B6-30EA5657C947}"/>
                </a:ext>
              </a:extLst>
            </p:cNvPr>
            <p:cNvSpPr txBox="1">
              <a:spLocks/>
            </p:cNvSpPr>
            <p:nvPr/>
          </p:nvSpPr>
          <p:spPr>
            <a:xfrm>
              <a:off x="4450388" y="1308959"/>
              <a:ext cx="6994289" cy="79312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377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None/>
                <a:defRPr kumimoji="1" sz="3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ja-JP" altLang="en-US" sz="4400" b="1" dirty="0" smtClean="0">
                  <a:solidFill>
                    <a:schemeClr val="bg1">
                      <a:lumMod val="65000"/>
                      <a:lumOff val="3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＜　　　　　　　なら！＞</a:t>
              </a:r>
              <a:endParaRPr lang="en-US" altLang="ja-JP" sz="4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endParaRPr>
            </a:p>
          </p:txBody>
        </p:sp>
        <p:pic>
          <p:nvPicPr>
            <p:cNvPr id="17" name="図 16">
              <a:extLst>
                <a:ext uri="{FF2B5EF4-FFF2-40B4-BE49-F238E27FC236}">
                  <a16:creationId xmlns="" xmlns:a16="http://schemas.microsoft.com/office/drawing/2014/main" id="{592C195E-ED20-4B96-8D05-326179689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11" b="92769" l="974" r="98815">
                          <a14:foregroundMark x1="16808" y1="83058" x2="16808" y2="83058"/>
                          <a14:foregroundMark x1="20449" y1="81198" x2="20449" y2="81198"/>
                          <a14:foregroundMark x1="3895" y1="67355" x2="3895" y2="67355"/>
                          <a14:foregroundMark x1="1058" y1="75207" x2="1058" y2="75207"/>
                          <a14:foregroundMark x1="33785" y1="83058" x2="33785" y2="83058"/>
                          <a14:foregroundMark x1="43480" y1="69421" x2="43480" y2="69421"/>
                          <a14:foregroundMark x1="54361" y1="92975" x2="54361" y2="92975"/>
                          <a14:foregroundMark x1="65284" y1="61364" x2="65284" y2="61364"/>
                          <a14:foregroundMark x1="72566" y1="57438" x2="72566" y2="57438"/>
                          <a14:foregroundMark x1="23666" y1="61364" x2="23666" y2="61364"/>
                          <a14:foregroundMark x1="88696" y1="57438" x2="88696" y2="57438"/>
                          <a14:foregroundMark x1="89500" y1="22107" x2="89500" y2="22107"/>
                          <a14:foregroundMark x1="95555" y1="18182" x2="95555" y2="18182"/>
                          <a14:foregroundMark x1="98815" y1="16116" x2="98815" y2="16116"/>
                          <a14:foregroundMark x1="81033" y1="16116" x2="81033" y2="16116"/>
                          <a14:foregroundMark x1="79805" y1="10124" x2="79805" y2="10124"/>
                          <a14:foregroundMark x1="98391" y1="16116" x2="98391" y2="16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8654" y="1219473"/>
              <a:ext cx="3361318" cy="688771"/>
            </a:xfrm>
            <a:prstGeom prst="rect">
              <a:avLst/>
            </a:prstGeom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</p:pic>
      </p:grpSp>
      <p:sp>
        <p:nvSpPr>
          <p:cNvPr id="19" name="ストライプ矢印 18"/>
          <p:cNvSpPr/>
          <p:nvPr/>
        </p:nvSpPr>
        <p:spPr>
          <a:xfrm>
            <a:off x="3969327" y="2815935"/>
            <a:ext cx="1198718" cy="92659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サブタイトル 2">
            <a:extLst>
              <a:ext uri="{FF2B5EF4-FFF2-40B4-BE49-F238E27FC236}">
                <a16:creationId xmlns="" xmlns:a16="http://schemas.microsoft.com/office/drawing/2014/main" id="{061D4BB0-D247-4851-A14A-A3B0F96B46E5}"/>
              </a:ext>
            </a:extLst>
          </p:cNvPr>
          <p:cNvSpPr txBox="1">
            <a:spLocks/>
          </p:cNvSpPr>
          <p:nvPr/>
        </p:nvSpPr>
        <p:spPr>
          <a:xfrm>
            <a:off x="5646710" y="5757350"/>
            <a:ext cx="6105408" cy="78265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少し離れた場所でもポンプ</a:t>
            </a:r>
            <a:r>
              <a:rPr lang="ja-JP" altLang="en-US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の</a:t>
            </a:r>
            <a:r>
              <a:rPr lang="ja-JP" altLang="en-US" sz="2000" b="1" dirty="0">
                <a:solidFill>
                  <a:schemeClr val="accent1"/>
                </a:solidFill>
                <a:latin typeface="游ゴシック" pitchFamily="50" charset="-128"/>
                <a:ea typeface="游ゴシック" pitchFamily="50" charset="-128"/>
              </a:rPr>
              <a:t>運転状態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、</a:t>
            </a:r>
            <a:r>
              <a:rPr lang="ja-JP" altLang="en-US" sz="2000" b="1" dirty="0" smtClean="0">
                <a:solidFill>
                  <a:schemeClr val="accent1"/>
                </a:solidFill>
                <a:latin typeface="游ゴシック" pitchFamily="50" charset="-128"/>
                <a:ea typeface="游ゴシック" pitchFamily="50" charset="-128"/>
              </a:rPr>
              <a:t>故障</a:t>
            </a:r>
            <a:r>
              <a:rPr lang="ja-JP" altLang="en-US" sz="2000" b="1" dirty="0">
                <a:solidFill>
                  <a:schemeClr val="accent1"/>
                </a:solidFill>
                <a:latin typeface="游ゴシック" pitchFamily="50" charset="-128"/>
                <a:ea typeface="游ゴシック" pitchFamily="50" charset="-128"/>
              </a:rPr>
              <a:t>来歴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、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000" b="1" dirty="0" smtClean="0">
                <a:solidFill>
                  <a:schemeClr val="accent1"/>
                </a:solidFill>
                <a:latin typeface="游ゴシック" pitchFamily="50" charset="-128"/>
                <a:ea typeface="游ゴシック" pitchFamily="50" charset="-128"/>
              </a:rPr>
              <a:t>設定値内容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等の情報がリアルタイムで確認可能！</a:t>
            </a:r>
            <a:endParaRPr lang="en-US" altLang="ja-JP" sz="20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754" y="2178219"/>
            <a:ext cx="3365249" cy="2202029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446" y="2109657"/>
            <a:ext cx="6152528" cy="3502767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365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1005409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00305" y="100541"/>
            <a:ext cx="10782300" cy="770467"/>
          </a:xfrm>
        </p:spPr>
        <p:txBody>
          <a:bodyPr/>
          <a:lstStyle/>
          <a:p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KAWAMOTO </a:t>
            </a:r>
            <a:r>
              <a:rPr lang="en-US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とは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645" y="160040"/>
            <a:ext cx="2865405" cy="587153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896308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sp>
        <p:nvSpPr>
          <p:cNvPr id="10" name="サブタイトル 2">
            <a:extLst>
              <a:ext uri="{FF2B5EF4-FFF2-40B4-BE49-F238E27FC236}">
                <a16:creationId xmlns="" xmlns:a16="http://schemas.microsoft.com/office/drawing/2014/main" id="{061D4BB0-D247-4851-A14A-A3B0F96B46E5}"/>
              </a:ext>
            </a:extLst>
          </p:cNvPr>
          <p:cNvSpPr txBox="1">
            <a:spLocks/>
          </p:cNvSpPr>
          <p:nvPr/>
        </p:nvSpPr>
        <p:spPr>
          <a:xfrm>
            <a:off x="492369" y="6528407"/>
            <a:ext cx="5822370" cy="26022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en-US" altLang="ja-JP" sz="1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※</a:t>
            </a:r>
            <a:r>
              <a:rPr lang="ja-JP" altLang="en-US" sz="1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接続</a:t>
            </a:r>
            <a:r>
              <a:rPr lang="ja-JP" altLang="en-US" sz="1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距離</a:t>
            </a:r>
            <a:r>
              <a:rPr lang="ja-JP" altLang="en-US" sz="1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は保証するものではありません。通信環境やスマートフォンの性能に</a:t>
            </a:r>
            <a:r>
              <a:rPr lang="ja-JP" altLang="en-US" sz="1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よって</a:t>
            </a:r>
            <a:r>
              <a:rPr lang="ja-JP" altLang="en-US" sz="1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異なります。</a:t>
            </a:r>
            <a:endParaRPr lang="en-US" altLang="ja-JP" sz="10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 algn="r">
              <a:lnSpc>
                <a:spcPct val="100000"/>
              </a:lnSpc>
            </a:pPr>
            <a:endParaRPr lang="en-US" altLang="ja-JP" sz="12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50" y="1565479"/>
            <a:ext cx="6009489" cy="317869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05250" y="4904523"/>
            <a:ext cx="6009489" cy="160043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kumimoji="1" lang="en-US" altLang="ja-JP" sz="9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b="1" u="sng" dirty="0" smtClean="0"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接続距離は </a:t>
            </a:r>
            <a:r>
              <a:rPr lang="en-US" altLang="ja-JP" b="1" u="sng" dirty="0" smtClean="0">
                <a:solidFill>
                  <a:schemeClr val="accent1"/>
                </a:solidFill>
                <a:highlight>
                  <a:srgbClr val="FFFF00"/>
                </a:highlight>
                <a:uFill>
                  <a:solidFill>
                    <a:schemeClr val="tx1"/>
                  </a:solidFill>
                </a:uFill>
                <a:latin typeface="游ゴシック" pitchFamily="50" charset="-128"/>
                <a:ea typeface="游ゴシック" pitchFamily="50" charset="-128"/>
              </a:rPr>
              <a:t>10m</a:t>
            </a:r>
            <a:r>
              <a:rPr lang="ja-JP" altLang="en-US" b="1" u="sng" dirty="0" smtClean="0">
                <a:solidFill>
                  <a:schemeClr val="accent1"/>
                </a:solidFill>
                <a:highlight>
                  <a:srgbClr val="FFFF00"/>
                </a:highlight>
                <a:uFill>
                  <a:solidFill>
                    <a:schemeClr val="tx1"/>
                  </a:solidFill>
                </a:uFill>
                <a:latin typeface="游ゴシック" pitchFamily="50" charset="-128"/>
                <a:ea typeface="游ゴシック" pitchFamily="50" charset="-128"/>
              </a:rPr>
              <a:t>程度</a:t>
            </a:r>
            <a:r>
              <a:rPr kumimoji="1" lang="en-US" altLang="ja-JP" b="1" u="sng" baseline="30000" dirty="0" smtClean="0"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※</a:t>
            </a:r>
            <a:r>
              <a:rPr kumimoji="1" lang="ja-JP" altLang="en-US" b="1" u="sng" dirty="0" err="1" smtClean="0"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。</a:t>
            </a:r>
            <a:endParaRPr kumimoji="1" lang="en-US" altLang="ja-JP" b="1" u="sng" dirty="0"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endParaRPr kumimoji="1" lang="en-US" altLang="ja-JP" sz="500" b="1" u="dbl" dirty="0" smtClean="0"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b="1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ポンプカバー</a:t>
            </a:r>
            <a:r>
              <a:rPr kumimoji="1"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を外さずに</a:t>
            </a:r>
            <a:r>
              <a:rPr kumimoji="1" lang="ja-JP" altLang="en-US" b="1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、また狭い</a:t>
            </a:r>
            <a:r>
              <a:rPr kumimoji="1"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場所</a:t>
            </a:r>
            <a:r>
              <a:rPr kumimoji="1" lang="ja-JP" altLang="en-US" b="1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でも</a:t>
            </a:r>
            <a:endParaRPr kumimoji="1" lang="en-US" altLang="ja-JP" b="1" dirty="0" smtClean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b="1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無理な姿勢</a:t>
            </a:r>
            <a:r>
              <a:rPr kumimoji="1"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をせず</a:t>
            </a:r>
            <a:r>
              <a:rPr kumimoji="1" lang="ja-JP" altLang="en-US" b="1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に制御盤の運転</a:t>
            </a:r>
            <a:r>
              <a:rPr kumimoji="1"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データ</a:t>
            </a:r>
            <a:r>
              <a:rPr kumimoji="1" lang="ja-JP" altLang="en-US" b="1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を</a:t>
            </a:r>
            <a:endParaRPr kumimoji="1" lang="en-US" altLang="ja-JP" b="1" dirty="0" smtClean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b="1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スマートフォンで確認することが可能です。</a:t>
            </a:r>
          </a:p>
          <a:p>
            <a:pPr algn="ctr"/>
            <a:r>
              <a:rPr kumimoji="1" lang="en-US" altLang="ja-JP" sz="900" b="1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endParaRPr kumimoji="1" lang="ja-JP" altLang="en-US" sz="9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6619989" y="1529289"/>
            <a:ext cx="5313061" cy="4852562"/>
            <a:chOff x="6619989" y="1529289"/>
            <a:chExt cx="5313061" cy="4852562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6619989" y="1529289"/>
              <a:ext cx="5313061" cy="4852562"/>
              <a:chOff x="6104238" y="1235258"/>
              <a:chExt cx="5647038" cy="5050523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98" t="29415" r="10212" b="15124"/>
              <a:stretch/>
            </p:blipFill>
            <p:spPr>
              <a:xfrm>
                <a:off x="6104238" y="1235258"/>
                <a:ext cx="5647038" cy="5050523"/>
              </a:xfrm>
              <a:prstGeom prst="rect">
                <a:avLst/>
              </a:prstGeom>
            </p:spPr>
          </p:pic>
          <p:pic>
            <p:nvPicPr>
              <p:cNvPr id="11" name="図 10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5333" b="50800" l="65891" r="72093">
                            <a14:foregroundMark x1="66592" y1="49867" x2="66592" y2="49867"/>
                            <a14:foregroundMark x1="66867" y1="49644" x2="66867" y2="49644"/>
                            <a14:foregroundMark x1="67492" y1="50400" x2="67492" y2="50400"/>
                            <a14:foregroundMark x1="67767" y1="50178" x2="67767" y2="50178"/>
                            <a14:foregroundMark x1="68292" y1="49867" x2="68292" y2="49867"/>
                            <a14:foregroundMark x1="68892" y1="49778" x2="68892" y2="49778"/>
                            <a14:foregroundMark x1="69517" y1="49822" x2="69517" y2="49822"/>
                            <a14:foregroundMark x1="69817" y1="49600" x2="69817" y2="49600"/>
                            <a14:foregroundMark x1="70143" y1="49911" x2="70143" y2="49911"/>
                            <a14:foregroundMark x1="70868" y1="49511" x2="70868" y2="49511"/>
                            <a14:foregroundMark x1="72118" y1="49333" x2="72118" y2="49333"/>
                            <a14:foregroundMark x1="67742" y1="35333" x2="67742" y2="35333"/>
                            <a14:backgroundMark x1="66142" y1="42089" x2="66142" y2="42089"/>
                            <a14:backgroundMark x1="70968" y1="42089" x2="70968" y2="42089"/>
                            <a14:backgroundMark x1="71493" y1="42044" x2="71493" y2="42044"/>
                            <a14:backgroundMark x1="72168" y1="42000" x2="72168" y2="42000"/>
                            <a14:backgroundMark x1="65616" y1="42000" x2="65616" y2="42000"/>
                            <a14:backgroundMark x1="71968" y1="42000" x2="71968" y2="42000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027" t="36027" r="28858" b="48911"/>
              <a:stretch/>
            </p:blipFill>
            <p:spPr>
              <a:xfrm>
                <a:off x="7904592" y="1837848"/>
                <a:ext cx="827902" cy="1371601"/>
              </a:xfrm>
              <a:prstGeom prst="rect">
                <a:avLst/>
              </a:prstGeom>
            </p:spPr>
          </p:pic>
        </p:grpSp>
        <p:pic>
          <p:nvPicPr>
            <p:cNvPr id="16" name="図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333" b="50800" l="65891" r="72093">
                          <a14:foregroundMark x1="66592" y1="49867" x2="66592" y2="49867"/>
                          <a14:foregroundMark x1="66867" y1="49644" x2="66867" y2="49644"/>
                          <a14:foregroundMark x1="67492" y1="50400" x2="67492" y2="50400"/>
                          <a14:foregroundMark x1="67767" y1="50178" x2="67767" y2="50178"/>
                          <a14:foregroundMark x1="68292" y1="49867" x2="68292" y2="49867"/>
                          <a14:foregroundMark x1="68892" y1="49778" x2="68892" y2="49778"/>
                          <a14:foregroundMark x1="69517" y1="49822" x2="69517" y2="49822"/>
                          <a14:foregroundMark x1="69817" y1="49600" x2="69817" y2="49600"/>
                          <a14:foregroundMark x1="70143" y1="49911" x2="70143" y2="49911"/>
                          <a14:foregroundMark x1="70868" y1="49511" x2="70868" y2="49511"/>
                          <a14:foregroundMark x1="72118" y1="49333" x2="72118" y2="49333"/>
                          <a14:foregroundMark x1="67742" y1="35333" x2="67742" y2="35333"/>
                          <a14:backgroundMark x1="66142" y1="42089" x2="66142" y2="42089"/>
                          <a14:backgroundMark x1="70968" y1="42089" x2="70968" y2="42089"/>
                          <a14:backgroundMark x1="71493" y1="42044" x2="71493" y2="42044"/>
                          <a14:backgroundMark x1="72168" y1="42000" x2="72168" y2="42000"/>
                          <a14:backgroundMark x1="65616" y1="42000" x2="65616" y2="42000"/>
                          <a14:backgroundMark x1="71968" y1="42000" x2="71968" y2="42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27" t="36027" r="28858" b="48911"/>
            <a:stretch/>
          </p:blipFill>
          <p:spPr>
            <a:xfrm>
              <a:off x="8313867" y="4976247"/>
              <a:ext cx="778938" cy="1317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93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975360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69" y="188315"/>
            <a:ext cx="2865405" cy="587153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954182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sp>
        <p:nvSpPr>
          <p:cNvPr id="16" name="サブタイトル 2">
            <a:extLst>
              <a:ext uri="{FF2B5EF4-FFF2-40B4-BE49-F238E27FC236}">
                <a16:creationId xmlns="" xmlns:a16="http://schemas.microsoft.com/office/drawing/2014/main" id="{6200BDE6-EA84-4F0B-A4FB-9B699402F52B}"/>
              </a:ext>
            </a:extLst>
          </p:cNvPr>
          <p:cNvSpPr txBox="1">
            <a:spLocks/>
          </p:cNvSpPr>
          <p:nvPr/>
        </p:nvSpPr>
        <p:spPr>
          <a:xfrm>
            <a:off x="568500" y="2808192"/>
            <a:ext cx="5098820" cy="80528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2000" b="1" dirty="0">
                <a:solidFill>
                  <a:schemeClr val="bg1"/>
                </a:solidFill>
                <a:latin typeface="游ゴシック" pitchFamily="50" charset="-128"/>
                <a:ea typeface="游ゴシック" pitchFamily="50" charset="-128"/>
              </a:rPr>
              <a:t>App </a:t>
            </a:r>
            <a:r>
              <a:rPr lang="en-US" altLang="ja-JP" sz="2000" b="1" dirty="0" smtClean="0">
                <a:solidFill>
                  <a:schemeClr val="bg1"/>
                </a:solidFill>
                <a:latin typeface="游ゴシック" pitchFamily="50" charset="-128"/>
                <a:ea typeface="游ゴシック" pitchFamily="50" charset="-128"/>
              </a:rPr>
              <a:t>Store</a:t>
            </a:r>
            <a:r>
              <a:rPr lang="ja-JP" altLang="en-US" sz="2000" b="1" dirty="0">
                <a:solidFill>
                  <a:schemeClr val="bg1"/>
                </a:solidFill>
                <a:latin typeface="游ゴシック" pitchFamily="50" charset="-128"/>
                <a:ea typeface="游ゴシック" pitchFamily="50" charset="-128"/>
              </a:rPr>
              <a:t> 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または </a:t>
            </a:r>
            <a:r>
              <a:rPr lang="en-US" altLang="ja-JP" sz="2400" b="1" dirty="0">
                <a:solidFill>
                  <a:schemeClr val="bg1"/>
                </a:solidFill>
                <a:latin typeface="游ゴシック" pitchFamily="50" charset="-128"/>
                <a:ea typeface="游ゴシック" pitchFamily="50" charset="-128"/>
              </a:rPr>
              <a:t>Google Play </a:t>
            </a: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から</a:t>
            </a:r>
            <a:endParaRPr lang="en-US" altLang="ja-JP" sz="20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アプリ</a:t>
            </a:r>
            <a:r>
              <a:rPr lang="ja-JP" altLang="en-US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をダウンロードしてください。</a:t>
            </a:r>
            <a:endParaRPr lang="en-US" altLang="ja-JP" sz="20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17" name="サブタイトル 2">
            <a:extLst>
              <a:ext uri="{FF2B5EF4-FFF2-40B4-BE49-F238E27FC236}">
                <a16:creationId xmlns="" xmlns:a16="http://schemas.microsoft.com/office/drawing/2014/main" id="{42849B94-1D5B-473F-AC67-C08B2ED17329}"/>
              </a:ext>
            </a:extLst>
          </p:cNvPr>
          <p:cNvSpPr txBox="1">
            <a:spLocks/>
          </p:cNvSpPr>
          <p:nvPr/>
        </p:nvSpPr>
        <p:spPr>
          <a:xfrm>
            <a:off x="422022" y="5527178"/>
            <a:ext cx="5481821" cy="98713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・</a:t>
            </a:r>
            <a:r>
              <a:rPr lang="en-US" altLang="ja-JP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Android6.0</a:t>
            </a: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以降のスマートフォン</a:t>
            </a:r>
            <a:endParaRPr lang="en-US" altLang="ja-JP" sz="1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・</a:t>
            </a: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iOS10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以降</a:t>
            </a: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の</a:t>
            </a:r>
            <a:r>
              <a:rPr lang="en-US" altLang="ja-JP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iPhone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※iPad</a:t>
            </a: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、タブレット端末には対応しておりません</a:t>
            </a:r>
            <a:endParaRPr lang="en-US" altLang="ja-JP" sz="1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39" name="サブタイトル 2">
            <a:extLst>
              <a:ext uri="{FF2B5EF4-FFF2-40B4-BE49-F238E27FC236}">
                <a16:creationId xmlns="" xmlns:a16="http://schemas.microsoft.com/office/drawing/2014/main" id="{3CA71DCB-3D38-4B86-A549-050C36E70C68}"/>
              </a:ext>
            </a:extLst>
          </p:cNvPr>
          <p:cNvSpPr txBox="1">
            <a:spLocks/>
          </p:cNvSpPr>
          <p:nvPr/>
        </p:nvSpPr>
        <p:spPr>
          <a:xfrm>
            <a:off x="2035044" y="1494611"/>
            <a:ext cx="3868799" cy="85112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24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2020</a:t>
            </a:r>
            <a:r>
              <a:rPr lang="ja-JP" altLang="en-US" sz="24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年</a:t>
            </a:r>
            <a:r>
              <a:rPr lang="en-US" altLang="ja-JP" sz="2400" b="1" dirty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9</a:t>
            </a:r>
            <a:r>
              <a:rPr lang="ja-JP" altLang="en-US" sz="24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月</a:t>
            </a:r>
            <a:r>
              <a:rPr lang="en-US" altLang="ja-JP" sz="24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10</a:t>
            </a:r>
            <a:r>
              <a:rPr lang="ja-JP" altLang="en-US" sz="24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日（木）より</a:t>
            </a:r>
            <a:endParaRPr lang="en-US" altLang="ja-JP" sz="2400" b="1" dirty="0" smtClean="0">
              <a:solidFill>
                <a:srgbClr val="FF0000"/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24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ダウンロード</a:t>
            </a:r>
            <a:r>
              <a:rPr lang="ja-JP" altLang="en-US" sz="2400" b="1" dirty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開始</a:t>
            </a:r>
            <a:endParaRPr lang="en-US" altLang="ja-JP" sz="2400" b="1" dirty="0">
              <a:solidFill>
                <a:srgbClr val="FF0000"/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400305" y="100541"/>
            <a:ext cx="10782300" cy="770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KAWAMOTO </a:t>
            </a:r>
            <a:r>
              <a:rPr lang="en-US" altLang="ja-JP" sz="40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とは</a:t>
            </a:r>
            <a:endParaRPr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サブタイトル 2">
            <a:extLst>
              <a:ext uri="{FF2B5EF4-FFF2-40B4-BE49-F238E27FC236}">
                <a16:creationId xmlns="" xmlns:a16="http://schemas.microsoft.com/office/drawing/2014/main" id="{4A899209-B88C-4139-B732-C2FFB91E22AE}"/>
              </a:ext>
            </a:extLst>
          </p:cNvPr>
          <p:cNvSpPr txBox="1">
            <a:spLocks/>
          </p:cNvSpPr>
          <p:nvPr/>
        </p:nvSpPr>
        <p:spPr>
          <a:xfrm>
            <a:off x="6334064" y="4254939"/>
            <a:ext cx="5755817" cy="226096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アプリをダウンロード後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altLang="ja-JP" sz="2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・利用規約への同意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・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新規登録（メールアドレス、パスワードの設定）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・端末の位置情報へ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のアクセスを「許可」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・確認メールの</a:t>
            </a: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添付</a:t>
            </a: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URL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を開く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altLang="ja-JP" sz="2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の</a:t>
            </a: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流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れ</a:t>
            </a: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で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登録完了となります。</a:t>
            </a:r>
            <a:endParaRPr lang="ja-JP" altLang="en-US" sz="1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18" name="図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09" y="1279347"/>
            <a:ext cx="12954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角丸四角形 7"/>
          <p:cNvSpPr/>
          <p:nvPr/>
        </p:nvSpPr>
        <p:spPr>
          <a:xfrm>
            <a:off x="568500" y="3717832"/>
            <a:ext cx="4872877" cy="152196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QR</a:t>
            </a:r>
            <a:r>
              <a:rPr kumimoji="1" lang="ja-JP" altLang="en-US" sz="2800" dirty="0" smtClean="0"/>
              <a:t>コード</a:t>
            </a:r>
            <a:r>
              <a:rPr kumimoji="1" lang="en-US" altLang="ja-JP" sz="2800" dirty="0" smtClean="0"/>
              <a:t>(2</a:t>
            </a:r>
            <a:r>
              <a:rPr kumimoji="1" lang="ja-JP" altLang="en-US" sz="2800" dirty="0" smtClean="0"/>
              <a:t>つ</a:t>
            </a:r>
            <a:r>
              <a:rPr kumimoji="1" lang="en-US" altLang="ja-JP" sz="2800" dirty="0" smtClean="0"/>
              <a:t>)</a:t>
            </a:r>
            <a:r>
              <a:rPr kumimoji="1" lang="ja-JP" altLang="en-US" sz="2800" dirty="0" smtClean="0"/>
              <a:t>を添付予定</a:t>
            </a:r>
            <a:endParaRPr kumimoji="1" lang="ja-JP" altLang="en-US" sz="28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1128" y="1762923"/>
            <a:ext cx="1912903" cy="2762635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6934462" y="1451105"/>
            <a:ext cx="3753872" cy="2569183"/>
            <a:chOff x="7240962" y="1485864"/>
            <a:chExt cx="3354998" cy="2326893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7983" y="1485864"/>
              <a:ext cx="2767977" cy="2326893"/>
            </a:xfrm>
            <a:prstGeom prst="rect">
              <a:avLst/>
            </a:prstGeom>
            <a:ln w="15875">
              <a:solidFill>
                <a:schemeClr val="bg1"/>
              </a:solidFill>
            </a:ln>
          </p:spPr>
        </p:pic>
        <p:pic>
          <p:nvPicPr>
            <p:cNvPr id="20" name="グラフィックス 6" descr="右向き指示マーク">
              <a:extLst>
                <a:ext uri="{FF2B5EF4-FFF2-40B4-BE49-F238E27FC236}">
                  <a16:creationId xmlns="" xmlns:a16="http://schemas.microsoft.com/office/drawing/2014/main" id="{08CC8DEC-57B6-4A74-861E-DB2ED5DC8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9531290">
              <a:off x="7240962" y="2860029"/>
              <a:ext cx="1000108" cy="921644"/>
            </a:xfrm>
            <a:prstGeom prst="rect">
              <a:avLst/>
            </a:prstGeom>
          </p:spPr>
        </p:pic>
      </p:grpSp>
      <p:pic>
        <p:nvPicPr>
          <p:cNvPr id="21" name="図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2498" y="3940405"/>
            <a:ext cx="1108548" cy="1170305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629" y="3916680"/>
            <a:ext cx="1132594" cy="113259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958422" y="4000779"/>
            <a:ext cx="1683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◀</a:t>
            </a:r>
            <a:r>
              <a:rPr kumimoji="1" lang="en-US" altLang="ja-JP" sz="2000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App </a:t>
            </a:r>
            <a:r>
              <a:rPr kumimoji="1" lang="en-US" altLang="ja-JP" sz="2000" dirty="0" smtClean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Store</a:t>
            </a:r>
            <a:endParaRPr kumimoji="1" lang="ja-JP" altLang="en-US" sz="2000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129352" y="4620290"/>
            <a:ext cx="1939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Google </a:t>
            </a:r>
            <a:r>
              <a:rPr kumimoji="1" lang="en-US" altLang="ja-JP" sz="2000" dirty="0" smtClean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Play</a:t>
            </a:r>
            <a:r>
              <a:rPr kumimoji="1" lang="ja-JP" altLang="en-US" sz="2000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kumimoji="1" lang="ja-JP" altLang="en-US" sz="2000" dirty="0" smtClean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▶</a:t>
            </a:r>
            <a:endParaRPr kumimoji="1" lang="ja-JP" altLang="en-US" sz="2000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942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975360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2881" y="96657"/>
            <a:ext cx="6529892" cy="770467"/>
          </a:xfrm>
        </p:spPr>
        <p:txBody>
          <a:bodyPr tIns="72000"/>
          <a:lstStyle/>
          <a:p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KAWAMOTO </a:t>
            </a:r>
            <a:r>
              <a:rPr lang="en-US" altLang="ja-JP" sz="40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取得時の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注意</a:t>
            </a:r>
            <a:endParaRPr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69" y="188315"/>
            <a:ext cx="2865405" cy="587153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954182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sp>
        <p:nvSpPr>
          <p:cNvPr id="49" name="サブタイトル 2">
            <a:extLst>
              <a:ext uri="{FF2B5EF4-FFF2-40B4-BE49-F238E27FC236}">
                <a16:creationId xmlns="" xmlns:a16="http://schemas.microsoft.com/office/drawing/2014/main" id="{6200BDE6-EA84-4F0B-A4FB-9B699402F52B}"/>
              </a:ext>
            </a:extLst>
          </p:cNvPr>
          <p:cNvSpPr txBox="1">
            <a:spLocks/>
          </p:cNvSpPr>
          <p:nvPr/>
        </p:nvSpPr>
        <p:spPr>
          <a:xfrm>
            <a:off x="1081242" y="6020919"/>
            <a:ext cx="3732028" cy="70908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大文字や「</a:t>
            </a:r>
            <a:r>
              <a:rPr lang="en-US" altLang="ja-JP" sz="1600" b="1" dirty="0" err="1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i</a:t>
            </a: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」の前のスペースがなくても</a:t>
            </a:r>
            <a:endParaRPr lang="en-US" altLang="ja-JP" sz="16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ja-JP" altLang="en-US" sz="1600" b="1" dirty="0" smtClean="0">
                <a:solidFill>
                  <a:schemeClr val="accent1"/>
                </a:solidFill>
                <a:latin typeface="游ゴシック" pitchFamily="50" charset="-128"/>
                <a:ea typeface="游ゴシック" pitchFamily="50" charset="-128"/>
              </a:rPr>
              <a:t>アルファベット</a:t>
            </a: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であればヒットします。</a:t>
            </a:r>
            <a:endParaRPr lang="en-US" altLang="ja-JP" sz="1600" b="1" dirty="0">
              <a:solidFill>
                <a:schemeClr val="accent5"/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400305" y="1242214"/>
            <a:ext cx="5043064" cy="1466514"/>
            <a:chOff x="7576069" y="5741605"/>
            <a:chExt cx="4471537" cy="1003103"/>
          </a:xfrm>
        </p:grpSpPr>
        <p:sp>
          <p:nvSpPr>
            <p:cNvPr id="25" name="角丸四角形 24"/>
            <p:cNvSpPr/>
            <p:nvPr/>
          </p:nvSpPr>
          <p:spPr>
            <a:xfrm>
              <a:off x="7576069" y="5741605"/>
              <a:ext cx="4471537" cy="100310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サブタイトル 2">
              <a:extLst>
                <a:ext uri="{FF2B5EF4-FFF2-40B4-BE49-F238E27FC236}">
                  <a16:creationId xmlns="" xmlns:a16="http://schemas.microsoft.com/office/drawing/2014/main" id="{3059FF10-AA7D-42FE-99B6-30EA5657C947}"/>
                </a:ext>
              </a:extLst>
            </p:cNvPr>
            <p:cNvSpPr txBox="1">
              <a:spLocks/>
            </p:cNvSpPr>
            <p:nvPr/>
          </p:nvSpPr>
          <p:spPr>
            <a:xfrm>
              <a:off x="7621146" y="5838847"/>
              <a:ext cx="4426460" cy="851322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377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None/>
                <a:defRPr kumimoji="1" sz="3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500"/>
                </a:lnSpc>
                <a:spcBef>
                  <a:spcPts val="600"/>
                </a:spcBef>
              </a:pPr>
              <a:r>
                <a:rPr lang="ja-JP" altLang="en-US" sz="22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㊟</a:t>
              </a:r>
              <a:r>
                <a:rPr lang="en-US" altLang="ja-JP" sz="22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Google Play</a:t>
              </a:r>
              <a:r>
                <a:rPr lang="ja-JP" altLang="en-US" sz="22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及び</a:t>
              </a:r>
              <a:r>
                <a:rPr lang="en-US" altLang="ja-JP" sz="22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App Store</a:t>
              </a:r>
              <a:r>
                <a:rPr lang="ja-JP" altLang="en-US" sz="2200" b="1" dirty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内</a:t>
              </a:r>
              <a:r>
                <a:rPr lang="ja-JP" altLang="en-US" sz="22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で</a:t>
              </a:r>
              <a:endParaRPr lang="en-US" altLang="ja-JP" sz="22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endParaRPr>
            </a:p>
            <a:p>
              <a:pPr>
                <a:lnSpc>
                  <a:spcPts val="2500"/>
                </a:lnSpc>
                <a:spcBef>
                  <a:spcPts val="600"/>
                </a:spcBef>
              </a:pPr>
              <a:r>
                <a:rPr lang="ja-JP" altLang="en-US" sz="22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　アプリを「検索」する場合、</a:t>
              </a:r>
              <a:endParaRPr lang="en-US" altLang="ja-JP" sz="22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endParaRPr>
            </a:p>
            <a:p>
              <a:pPr>
                <a:lnSpc>
                  <a:spcPts val="2500"/>
                </a:lnSpc>
                <a:spcBef>
                  <a:spcPts val="600"/>
                </a:spcBef>
              </a:pPr>
              <a:r>
                <a:rPr lang="ja-JP" altLang="en-US" sz="2200" b="1" dirty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　</a:t>
              </a:r>
              <a:r>
                <a:rPr lang="ja-JP" altLang="en-US" sz="22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「</a:t>
              </a:r>
              <a:r>
                <a:rPr lang="en-US" altLang="ja-JP" sz="2200" b="1" dirty="0" err="1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kawamoto</a:t>
              </a:r>
              <a:r>
                <a:rPr lang="en-US" altLang="ja-JP" sz="22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 </a:t>
              </a:r>
              <a:r>
                <a:rPr lang="en-US" altLang="ja-JP" sz="2200" b="1" dirty="0" err="1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i</a:t>
              </a:r>
              <a:r>
                <a:rPr lang="ja-JP" altLang="en-US" sz="2200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」と入力ください。</a:t>
              </a:r>
              <a:endParaRPr lang="en-US" altLang="ja-JP" sz="2200" b="1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endParaRPr>
            </a:p>
          </p:txBody>
        </p:sp>
      </p:grp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43" y="2948930"/>
            <a:ext cx="2126060" cy="292070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grpSp>
        <p:nvGrpSpPr>
          <p:cNvPr id="28" name="グループ化 27"/>
          <p:cNvGrpSpPr/>
          <p:nvPr/>
        </p:nvGrpSpPr>
        <p:grpSpPr>
          <a:xfrm>
            <a:off x="2835406" y="3040915"/>
            <a:ext cx="2607963" cy="2736729"/>
            <a:chOff x="0" y="0"/>
            <a:chExt cx="3839111" cy="3896269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839111" cy="3896269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76550" y="790575"/>
              <a:ext cx="895475" cy="552527"/>
            </a:xfrm>
            <a:prstGeom prst="rect">
              <a:avLst/>
            </a:prstGeom>
            <a:ln w="19050">
              <a:noFill/>
            </a:ln>
          </p:spPr>
        </p:pic>
      </p:grpSp>
      <p:sp>
        <p:nvSpPr>
          <p:cNvPr id="6" name="円/楕円 5"/>
          <p:cNvSpPr/>
          <p:nvPr/>
        </p:nvSpPr>
        <p:spPr>
          <a:xfrm>
            <a:off x="710003" y="2904084"/>
            <a:ext cx="935917" cy="365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2921837" y="3040915"/>
            <a:ext cx="1155311" cy="365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サブタイトル 2">
            <a:extLst>
              <a:ext uri="{FF2B5EF4-FFF2-40B4-BE49-F238E27FC236}">
                <a16:creationId xmlns="" xmlns:a16="http://schemas.microsoft.com/office/drawing/2014/main" id="{6200BDE6-EA84-4F0B-A4FB-9B699402F52B}"/>
              </a:ext>
            </a:extLst>
          </p:cNvPr>
          <p:cNvSpPr txBox="1">
            <a:spLocks/>
          </p:cNvSpPr>
          <p:nvPr/>
        </p:nvSpPr>
        <p:spPr>
          <a:xfrm>
            <a:off x="6962108" y="5114916"/>
            <a:ext cx="4711396" cy="168101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「</a:t>
            </a:r>
            <a:r>
              <a:rPr lang="ja-JP" altLang="en-US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カワモト アイ」「かわもと」</a:t>
            </a: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等</a:t>
            </a:r>
            <a:endParaRPr lang="en-US" altLang="ja-JP" sz="16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ja-JP" altLang="en-US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仮名</a:t>
            </a: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表記</a:t>
            </a:r>
            <a:r>
              <a:rPr lang="ja-JP" altLang="en-US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はヒット</a:t>
            </a: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しないのでご注意ください。</a:t>
            </a:r>
            <a:endParaRPr lang="en-US" altLang="ja-JP" sz="16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altLang="ja-JP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※</a:t>
            </a:r>
            <a:r>
              <a:rPr lang="en-US" altLang="ja-JP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 Google Play </a:t>
            </a: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は「川本」でもヒットしました。</a:t>
            </a:r>
            <a:endParaRPr lang="en-US" altLang="ja-JP" sz="16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600"/>
              </a:lnSpc>
              <a:spcBef>
                <a:spcPts val="0"/>
              </a:spcBef>
            </a:pPr>
            <a:endParaRPr lang="ja-JP" altLang="en-US" sz="12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また</a:t>
            </a:r>
            <a:r>
              <a:rPr lang="ja-JP" altLang="en-US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、</a:t>
            </a:r>
            <a:r>
              <a:rPr lang="en-US" altLang="ja-JP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App Store</a:t>
            </a:r>
            <a:r>
              <a:rPr lang="ja-JP" altLang="en-US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は「</a:t>
            </a:r>
            <a:r>
              <a:rPr lang="en-US" altLang="ja-JP" sz="16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kawamoto</a:t>
            </a:r>
            <a:r>
              <a:rPr lang="en-US" altLang="ja-JP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 </a:t>
            </a:r>
            <a:r>
              <a:rPr lang="en-US" altLang="ja-JP" sz="16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i</a:t>
            </a:r>
            <a:r>
              <a:rPr lang="en-US" altLang="ja-JP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 </a:t>
            </a:r>
            <a:r>
              <a:rPr lang="ja-JP" altLang="en-US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」</a:t>
            </a: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のように</a:t>
            </a:r>
            <a:endParaRPr lang="en-US" altLang="ja-JP" sz="16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「</a:t>
            </a:r>
            <a:r>
              <a:rPr lang="en-US" altLang="ja-JP" sz="16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i</a:t>
            </a:r>
            <a:r>
              <a:rPr lang="ja-JP" altLang="en-US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」まで入力が必要です</a:t>
            </a: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。</a:t>
            </a:r>
            <a:endParaRPr lang="en-US" altLang="ja-JP" sz="1600" b="1" dirty="0">
              <a:solidFill>
                <a:schemeClr val="accent5"/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9417456" y="1261664"/>
            <a:ext cx="2281805" cy="3215975"/>
            <a:chOff x="9242473" y="1613421"/>
            <a:chExt cx="2390839" cy="3377472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41673" y="1671609"/>
              <a:ext cx="1193398" cy="211865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36" name="円/楕円 35"/>
            <p:cNvSpPr/>
            <p:nvPr/>
          </p:nvSpPr>
          <p:spPr>
            <a:xfrm>
              <a:off x="9242473" y="1613421"/>
              <a:ext cx="782121" cy="24994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50825" y="2883535"/>
              <a:ext cx="1682487" cy="2107358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37" name="円/楕円 36"/>
            <p:cNvSpPr/>
            <p:nvPr/>
          </p:nvSpPr>
          <p:spPr>
            <a:xfrm>
              <a:off x="9883592" y="2860456"/>
              <a:ext cx="878942" cy="323211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サブタイトル 2"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9117772" y="4636934"/>
            <a:ext cx="2881175" cy="45378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＜</a:t>
            </a: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App Store 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検索画面＞</a:t>
            </a:r>
            <a:endParaRPr lang="en-US" altLang="ja-JP" sz="1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40" name="サブタイトル 2"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5927464" y="4636933"/>
            <a:ext cx="3049711" cy="45378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＜</a:t>
            </a: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Google Play 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検索画面＞</a:t>
            </a:r>
            <a:endParaRPr lang="en-US" altLang="ja-JP" sz="1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1868" y="1333017"/>
            <a:ext cx="1782432" cy="302460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43" name="円/楕円 42"/>
          <p:cNvSpPr/>
          <p:nvPr/>
        </p:nvSpPr>
        <p:spPr>
          <a:xfrm>
            <a:off x="6819912" y="1308821"/>
            <a:ext cx="407000" cy="3133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>
            <a:stCxn id="36" idx="6"/>
          </p:cNvCxnSpPr>
          <p:nvPr/>
        </p:nvCxnSpPr>
        <p:spPr>
          <a:xfrm>
            <a:off x="10163908" y="1380662"/>
            <a:ext cx="808892" cy="2415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>
            <a:stCxn id="37" idx="7"/>
          </p:cNvCxnSpPr>
          <p:nvPr/>
        </p:nvCxnSpPr>
        <p:spPr>
          <a:xfrm flipV="1">
            <a:off x="10745347" y="2077987"/>
            <a:ext cx="256397" cy="4161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サブタイトル 2">
            <a:extLst>
              <a:ext uri="{FF2B5EF4-FFF2-40B4-BE49-F238E27FC236}">
                <a16:creationId xmlns="" xmlns:a16="http://schemas.microsoft.com/office/drawing/2014/main" id="{CC595DBF-000D-43A9-842E-34697A813587}"/>
              </a:ext>
            </a:extLst>
          </p:cNvPr>
          <p:cNvSpPr txBox="1">
            <a:spLocks/>
          </p:cNvSpPr>
          <p:nvPr/>
        </p:nvSpPr>
        <p:spPr>
          <a:xfrm>
            <a:off x="11001744" y="1509060"/>
            <a:ext cx="839617" cy="57316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ja-JP" altLang="en-US" sz="1600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ヒット</a:t>
            </a:r>
            <a:endParaRPr lang="en-US" altLang="ja-JP" sz="1600" dirty="0" smtClean="0">
              <a:solidFill>
                <a:srgbClr val="FF0000"/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ja-JP" altLang="en-US" sz="1600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せず</a:t>
            </a:r>
            <a:r>
              <a:rPr lang="en-US" altLang="ja-JP" sz="1600" dirty="0" smtClean="0">
                <a:solidFill>
                  <a:srgbClr val="FF0000"/>
                </a:solidFill>
                <a:latin typeface="游ゴシック" pitchFamily="50" charset="-128"/>
                <a:ea typeface="游ゴシック" pitchFamily="50" charset="-128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830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975360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00305" y="100541"/>
            <a:ext cx="5503905" cy="770467"/>
          </a:xfrm>
        </p:spPr>
        <p:txBody>
          <a:bodyPr tIns="72000"/>
          <a:lstStyle/>
          <a:p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制御盤との接続方法</a:t>
            </a:r>
            <a:endParaRPr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69" y="188315"/>
            <a:ext cx="2865405" cy="587153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954182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grpSp>
        <p:nvGrpSpPr>
          <p:cNvPr id="19" name="グループ化 18"/>
          <p:cNvGrpSpPr/>
          <p:nvPr/>
        </p:nvGrpSpPr>
        <p:grpSpPr>
          <a:xfrm>
            <a:off x="6584239" y="1156598"/>
            <a:ext cx="5169682" cy="4847422"/>
            <a:chOff x="287239" y="1518900"/>
            <a:chExt cx="5269845" cy="5144602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239" y="1518900"/>
              <a:ext cx="5269845" cy="5144602"/>
            </a:xfrm>
            <a:prstGeom prst="rect">
              <a:avLst/>
            </a:prstGeom>
          </p:spPr>
        </p:pic>
        <p:sp>
          <p:nvSpPr>
            <p:cNvPr id="21" name="サブタイトル 2">
              <a:extLst>
                <a:ext uri="{FF2B5EF4-FFF2-40B4-BE49-F238E27FC236}">
                  <a16:creationId xmlns="" xmlns:a16="http://schemas.microsoft.com/office/drawing/2014/main" id="{061D4BB0-D247-4851-A14A-A3B0F96B46E5}"/>
                </a:ext>
              </a:extLst>
            </p:cNvPr>
            <p:cNvSpPr txBox="1">
              <a:spLocks/>
            </p:cNvSpPr>
            <p:nvPr/>
          </p:nvSpPr>
          <p:spPr>
            <a:xfrm>
              <a:off x="1245244" y="3203209"/>
              <a:ext cx="3736421" cy="223732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377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None/>
                <a:defRPr kumimoji="1" sz="3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500"/>
                </a:lnSpc>
              </a:pPr>
              <a:r>
                <a:rPr lang="ja-JP" altLang="en-US" b="1" dirty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　</a:t>
              </a:r>
              <a:r>
                <a:rPr lang="ja-JP" altLang="en-US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　　　　　 </a:t>
              </a:r>
              <a:r>
                <a:rPr lang="ja-JP" altLang="en-US" sz="2400" b="1" dirty="0" err="1" smtClean="0">
                  <a:latin typeface="游ゴシック" pitchFamily="50" charset="-128"/>
                  <a:ea typeface="游ゴシック" pitchFamily="50" charset="-128"/>
                </a:rPr>
                <a:t>は</a:t>
              </a:r>
              <a:endParaRPr lang="en-US" altLang="ja-JP" sz="2400" b="1" dirty="0" smtClean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2500"/>
                </a:lnSpc>
              </a:pPr>
              <a:r>
                <a:rPr lang="ja-JP" altLang="en-US" sz="2400" b="1" dirty="0" smtClean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ユニットの製造番号を</a:t>
              </a:r>
              <a:endParaRPr lang="en-US" altLang="ja-JP" sz="2400" b="1" dirty="0" smtClean="0">
                <a:solidFill>
                  <a:schemeClr val="accent5"/>
                </a:solidFill>
                <a:highlight>
                  <a:srgbClr val="FFFF00"/>
                </a:highlight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2500"/>
                </a:lnSpc>
              </a:pPr>
              <a:r>
                <a:rPr lang="ja-JP" altLang="en-US" sz="2400" b="1" dirty="0" smtClean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入力する</a:t>
              </a: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ことで</a:t>
              </a:r>
              <a:endParaRPr lang="en-US" altLang="ja-JP" sz="2400" b="1" dirty="0" smtClean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2500"/>
                </a:lnSpc>
              </a:pP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制御盤と接続します。</a:t>
              </a:r>
              <a:endParaRPr lang="en-US" altLang="ja-JP" sz="2400" b="1" dirty="0">
                <a:latin typeface="游ゴシック" pitchFamily="50" charset="-128"/>
                <a:ea typeface="游ゴシック" pitchFamily="50" charset="-128"/>
              </a:endParaRPr>
            </a:p>
          </p:txBody>
        </p:sp>
        <p:pic>
          <p:nvPicPr>
            <p:cNvPr id="22" name="図 21">
              <a:extLst>
                <a:ext uri="{FF2B5EF4-FFF2-40B4-BE49-F238E27FC236}">
                  <a16:creationId xmlns="" xmlns:a16="http://schemas.microsoft.com/office/drawing/2014/main" id="{592C195E-ED20-4B96-8D05-326179689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11" b="92769" l="974" r="98815">
                          <a14:foregroundMark x1="16808" y1="83058" x2="16808" y2="83058"/>
                          <a14:foregroundMark x1="20449" y1="81198" x2="20449" y2="81198"/>
                          <a14:foregroundMark x1="3895" y1="67355" x2="3895" y2="67355"/>
                          <a14:foregroundMark x1="1058" y1="75207" x2="1058" y2="75207"/>
                          <a14:foregroundMark x1="33785" y1="83058" x2="33785" y2="83058"/>
                          <a14:foregroundMark x1="43480" y1="69421" x2="43480" y2="69421"/>
                          <a14:foregroundMark x1="54361" y1="92975" x2="54361" y2="92975"/>
                          <a14:foregroundMark x1="65284" y1="61364" x2="65284" y2="61364"/>
                          <a14:foregroundMark x1="72566" y1="57438" x2="72566" y2="57438"/>
                          <a14:foregroundMark x1="23666" y1="61364" x2="23666" y2="61364"/>
                          <a14:foregroundMark x1="88696" y1="57438" x2="88696" y2="57438"/>
                          <a14:foregroundMark x1="89500" y1="22107" x2="89500" y2="22107"/>
                          <a14:foregroundMark x1="95555" y1="18182" x2="95555" y2="18182"/>
                          <a14:foregroundMark x1="98815" y1="16116" x2="98815" y2="16116"/>
                          <a14:foregroundMark x1="81033" y1="16116" x2="81033" y2="16116"/>
                          <a14:foregroundMark x1="79805" y1="10124" x2="79805" y2="10124"/>
                          <a14:foregroundMark x1="98391" y1="16116" x2="98391" y2="16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373" y="2916698"/>
              <a:ext cx="2871383" cy="588378"/>
            </a:xfrm>
            <a:prstGeom prst="rect">
              <a:avLst/>
            </a:prstGeom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</p:pic>
      </p:grpSp>
      <p:sp>
        <p:nvSpPr>
          <p:cNvPr id="42" name="サブタイトル 2">
            <a:extLst>
              <a:ext uri="{FF2B5EF4-FFF2-40B4-BE49-F238E27FC236}">
                <a16:creationId xmlns="" xmlns:a16="http://schemas.microsoft.com/office/drawing/2014/main" id="{78F2D1FC-EA43-434C-8D00-F4EDB3752A23}"/>
              </a:ext>
            </a:extLst>
          </p:cNvPr>
          <p:cNvSpPr txBox="1">
            <a:spLocks/>
          </p:cNvSpPr>
          <p:nvPr/>
        </p:nvSpPr>
        <p:spPr>
          <a:xfrm>
            <a:off x="637947" y="5707054"/>
            <a:ext cx="2371770" cy="8395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spcBef>
                <a:spcPts val="1200"/>
              </a:spcBef>
            </a:pPr>
            <a:r>
              <a:rPr lang="ja-JP" altLang="en-US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製造番号の入力で</a:t>
            </a:r>
            <a:endParaRPr lang="en-US" altLang="ja-JP" sz="2000" b="1" dirty="0" smtClean="0">
              <a:solidFill>
                <a:schemeClr val="bg1">
                  <a:lumMod val="75000"/>
                  <a:lumOff val="2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 algn="ctr">
              <a:lnSpc>
                <a:spcPct val="70000"/>
              </a:lnSpc>
              <a:spcBef>
                <a:spcPts val="1200"/>
              </a:spcBef>
            </a:pPr>
            <a:r>
              <a:rPr lang="ja-JP" altLang="en-US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ペアリング完了！</a:t>
            </a:r>
            <a:endParaRPr lang="en-US" altLang="ja-JP" sz="2000" b="1" dirty="0">
              <a:solidFill>
                <a:schemeClr val="bg1">
                  <a:lumMod val="75000"/>
                  <a:lumOff val="2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49" name="サブタイトル 2">
            <a:extLst>
              <a:ext uri="{FF2B5EF4-FFF2-40B4-BE49-F238E27FC236}">
                <a16:creationId xmlns="" xmlns:a16="http://schemas.microsoft.com/office/drawing/2014/main" id="{6200BDE6-EA84-4F0B-A4FB-9B699402F52B}"/>
              </a:ext>
            </a:extLst>
          </p:cNvPr>
          <p:cNvSpPr txBox="1">
            <a:spLocks/>
          </p:cNvSpPr>
          <p:nvPr/>
        </p:nvSpPr>
        <p:spPr>
          <a:xfrm>
            <a:off x="7727942" y="6004020"/>
            <a:ext cx="3732028" cy="70908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ja-JP" altLang="en-US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アプリ内の登録情報を利用するため</a:t>
            </a:r>
            <a:endParaRPr lang="en-US" altLang="ja-JP" sz="16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ja-JP" altLang="en-US" sz="1600" b="1" dirty="0">
                <a:solidFill>
                  <a:schemeClr val="accent1"/>
                </a:solidFill>
                <a:latin typeface="游ゴシック" pitchFamily="50" charset="-128"/>
                <a:ea typeface="游ゴシック" pitchFamily="50" charset="-128"/>
              </a:rPr>
              <a:t>電波が届かない地下</a:t>
            </a:r>
            <a:r>
              <a:rPr lang="ja-JP" altLang="en-US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でも</a:t>
            </a: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接続</a:t>
            </a:r>
            <a:r>
              <a:rPr lang="ja-JP" altLang="en-US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可能</a:t>
            </a:r>
            <a:r>
              <a:rPr lang="ja-JP" altLang="en-US" sz="1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です</a:t>
            </a:r>
            <a:endParaRPr lang="en-US" altLang="ja-JP" sz="1600" b="1" dirty="0">
              <a:solidFill>
                <a:schemeClr val="accent5"/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="" xmlns:a16="http://schemas.microsoft.com/office/drawing/2014/main" id="{7D12A258-78E6-4F9C-8EE9-7F3448DF350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72551" y="5990232"/>
            <a:ext cx="655391" cy="61852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7516">
                        <a14:foregroundMark x1="20497" y1="9813" x2="20497" y2="9813"/>
                        <a14:foregroundMark x1="26398" y1="9346" x2="26398" y2="9346"/>
                        <a14:foregroundMark x1="27950" y1="10748" x2="27950" y2="107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325" y="1513796"/>
            <a:ext cx="4081636" cy="2712641"/>
          </a:xfrm>
          <a:prstGeom prst="rect">
            <a:avLst/>
          </a:prstGeom>
        </p:spPr>
      </p:pic>
      <p:sp>
        <p:nvSpPr>
          <p:cNvPr id="11" name="角丸四角形 10"/>
          <p:cNvSpPr/>
          <p:nvPr/>
        </p:nvSpPr>
        <p:spPr>
          <a:xfrm rot="1402526">
            <a:off x="1108742" y="2773222"/>
            <a:ext cx="191306" cy="130473"/>
          </a:xfrm>
          <a:prstGeom prst="roundRect">
            <a:avLst>
              <a:gd name="adj" fmla="val 31942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>
            <a:off x="1098535" y="2838458"/>
            <a:ext cx="2349261" cy="32883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>
            <a:stCxn id="11" idx="0"/>
          </p:cNvCxnSpPr>
          <p:nvPr/>
        </p:nvCxnSpPr>
        <p:spPr>
          <a:xfrm>
            <a:off x="1230278" y="2778576"/>
            <a:ext cx="3433785" cy="89209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7796" y="3686590"/>
            <a:ext cx="1216267" cy="244023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3632" y="1951498"/>
            <a:ext cx="1371800" cy="215308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1" name="上カーブ矢印 30"/>
          <p:cNvSpPr/>
          <p:nvPr/>
        </p:nvSpPr>
        <p:spPr>
          <a:xfrm rot="19512483">
            <a:off x="4858268" y="4395759"/>
            <a:ext cx="925704" cy="462173"/>
          </a:xfrm>
          <a:prstGeom prst="curvedUpArrow">
            <a:avLst>
              <a:gd name="adj1" fmla="val 25000"/>
              <a:gd name="adj2" fmla="val 50000"/>
              <a:gd name="adj3" fmla="val 4219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5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975360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00305" y="100541"/>
            <a:ext cx="5503905" cy="770467"/>
          </a:xfrm>
        </p:spPr>
        <p:txBody>
          <a:bodyPr tIns="72000"/>
          <a:lstStyle/>
          <a:p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制御盤との接続方法</a:t>
            </a:r>
            <a:endParaRPr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69" y="188315"/>
            <a:ext cx="2865405" cy="587153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954182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8955" y="2348385"/>
            <a:ext cx="1034758" cy="217612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38" name="サブタイトル 2">
            <a:extLst>
              <a:ext uri="{FF2B5EF4-FFF2-40B4-BE49-F238E27FC236}">
                <a16:creationId xmlns="" xmlns:a16="http://schemas.microsoft.com/office/drawing/2014/main" id="{42849B94-1D5B-473F-AC67-C08B2ED17329}"/>
              </a:ext>
            </a:extLst>
          </p:cNvPr>
          <p:cNvSpPr txBox="1">
            <a:spLocks/>
          </p:cNvSpPr>
          <p:nvPr/>
        </p:nvSpPr>
        <p:spPr>
          <a:xfrm>
            <a:off x="-2466930" y="685643"/>
            <a:ext cx="2299212" cy="1446192"/>
          </a:xfrm>
          <a:prstGeom prst="rect">
            <a:avLst/>
          </a:prstGeom>
          <a:noFill/>
          <a:ln w="19050">
            <a:solidFill>
              <a:schemeClr val="bg1">
                <a:lumMod val="65000"/>
                <a:lumOff val="35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制御盤、または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製品の銘板にある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QR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コードを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読み込みます。</a:t>
            </a:r>
            <a:endParaRPr lang="en-US" altLang="ja-JP" sz="1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cxnSp>
        <p:nvCxnSpPr>
          <p:cNvPr id="45" name="直線コネクタ 44"/>
          <p:cNvCxnSpPr/>
          <p:nvPr/>
        </p:nvCxnSpPr>
        <p:spPr>
          <a:xfrm flipH="1">
            <a:off x="0" y="5627034"/>
            <a:ext cx="12192000" cy="10632"/>
          </a:xfrm>
          <a:prstGeom prst="line">
            <a:avLst/>
          </a:prstGeom>
          <a:ln w="57150">
            <a:solidFill>
              <a:schemeClr val="bg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図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43460" y="4741062"/>
            <a:ext cx="1797853" cy="2848157"/>
          </a:xfrm>
          <a:prstGeom prst="rect">
            <a:avLst/>
          </a:prstGeom>
        </p:spPr>
      </p:pic>
      <p:sp>
        <p:nvSpPr>
          <p:cNvPr id="62" name="サブタイトル 2">
            <a:extLst>
              <a:ext uri="{FF2B5EF4-FFF2-40B4-BE49-F238E27FC236}">
                <a16:creationId xmlns="" xmlns:a16="http://schemas.microsoft.com/office/drawing/2014/main" id="{42849B94-1D5B-473F-AC67-C08B2ED17329}"/>
              </a:ext>
            </a:extLst>
          </p:cNvPr>
          <p:cNvSpPr txBox="1">
            <a:spLocks/>
          </p:cNvSpPr>
          <p:nvPr/>
        </p:nvSpPr>
        <p:spPr>
          <a:xfrm>
            <a:off x="348985" y="1343098"/>
            <a:ext cx="2717149" cy="1140277"/>
          </a:xfrm>
          <a:prstGeom prst="rect">
            <a:avLst/>
          </a:prstGeom>
          <a:noFill/>
          <a:ln w="19050">
            <a:solidFill>
              <a:schemeClr val="bg1">
                <a:lumMod val="65000"/>
                <a:lumOff val="35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銘板に入力されている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ポンプユニットの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製造</a:t>
            </a: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番号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を入力します。</a:t>
            </a:r>
            <a:endParaRPr lang="en-US" altLang="ja-JP" sz="1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64" name="サブタイトル 2">
            <a:extLst>
              <a:ext uri="{FF2B5EF4-FFF2-40B4-BE49-F238E27FC236}">
                <a16:creationId xmlns="" xmlns:a16="http://schemas.microsoft.com/office/drawing/2014/main" id="{42849B94-1D5B-473F-AC67-C08B2ED17329}"/>
              </a:ext>
            </a:extLst>
          </p:cNvPr>
          <p:cNvSpPr txBox="1">
            <a:spLocks/>
          </p:cNvSpPr>
          <p:nvPr/>
        </p:nvSpPr>
        <p:spPr>
          <a:xfrm>
            <a:off x="159960" y="5775774"/>
            <a:ext cx="11872080" cy="105033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7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注１：製造番号の入力</a:t>
            </a:r>
            <a:r>
              <a:rPr lang="ja-JP" altLang="en-US" sz="17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を間違えた場合、正式な機種情報</a:t>
            </a:r>
            <a:r>
              <a:rPr lang="ja-JP" altLang="en-US" sz="17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（取扱説明書）を取得できないため</a:t>
            </a:r>
            <a:endParaRPr lang="en-US" altLang="ja-JP" sz="17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7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　</a:t>
            </a:r>
            <a:r>
              <a:rPr lang="ja-JP" altLang="en-US" sz="17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　　給水方式やポンプの台数といったユニットの情報の入力や、</a:t>
            </a:r>
            <a:r>
              <a:rPr lang="en-US" altLang="ja-JP" sz="17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QR</a:t>
            </a:r>
            <a:r>
              <a:rPr lang="ja-JP" altLang="en-US" sz="17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コードの読み込みを行います。</a:t>
            </a:r>
            <a:endParaRPr lang="en-US" altLang="ja-JP" sz="17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7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注２：複数の端末から同時に</a:t>
            </a:r>
            <a:r>
              <a:rPr lang="en-US" altLang="ja-JP" sz="17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1</a:t>
            </a:r>
            <a:r>
              <a:rPr lang="ja-JP" altLang="en-US" sz="1700" b="1" dirty="0" err="1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つの</a:t>
            </a:r>
            <a:r>
              <a:rPr lang="ja-JP" altLang="en-US" sz="17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制御盤（ユニット）に接続することはできません</a:t>
            </a:r>
            <a:r>
              <a:rPr lang="ja-JP" altLang="en-US" sz="17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。</a:t>
            </a:r>
            <a:endParaRPr lang="en-US" altLang="ja-JP" sz="17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altLang="ja-JP" sz="17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7516">
                        <a14:foregroundMark x1="20497" y1="9813" x2="20497" y2="9813"/>
                        <a14:foregroundMark x1="26398" y1="9346" x2="26398" y2="9346"/>
                        <a14:foregroundMark x1="27950" y1="10748" x2="27950" y2="107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4787" y="1302026"/>
            <a:ext cx="4081636" cy="2712641"/>
          </a:xfrm>
          <a:prstGeom prst="rect">
            <a:avLst/>
          </a:prstGeom>
        </p:spPr>
      </p:pic>
      <p:sp>
        <p:nvSpPr>
          <p:cNvPr id="28" name="角丸四角形 27"/>
          <p:cNvSpPr/>
          <p:nvPr/>
        </p:nvSpPr>
        <p:spPr>
          <a:xfrm rot="1402526">
            <a:off x="4223805" y="2552388"/>
            <a:ext cx="210415" cy="158119"/>
          </a:xfrm>
          <a:prstGeom prst="roundRect">
            <a:avLst>
              <a:gd name="adj" fmla="val 31942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 flipV="1">
            <a:off x="392929" y="2541367"/>
            <a:ext cx="3864003" cy="1085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endCxn id="28" idx="3"/>
          </p:cNvCxnSpPr>
          <p:nvPr/>
        </p:nvCxnSpPr>
        <p:spPr>
          <a:xfrm flipV="1">
            <a:off x="3312412" y="2673189"/>
            <a:ext cx="1113173" cy="20678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862" y="3661969"/>
            <a:ext cx="2916332" cy="104565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7581" y="1164477"/>
            <a:ext cx="2745154" cy="194817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39" name="直線コネクタ 38"/>
          <p:cNvCxnSpPr>
            <a:stCxn id="36" idx="2"/>
          </p:cNvCxnSpPr>
          <p:nvPr/>
        </p:nvCxnSpPr>
        <p:spPr>
          <a:xfrm>
            <a:off x="5938039" y="2876505"/>
            <a:ext cx="2569542" cy="2231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角丸四角形 35"/>
          <p:cNvSpPr/>
          <p:nvPr/>
        </p:nvSpPr>
        <p:spPr>
          <a:xfrm rot="20712265">
            <a:off x="5811148" y="2752488"/>
            <a:ext cx="221577" cy="12610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43" name="直線コネクタ 42"/>
          <p:cNvCxnSpPr>
            <a:stCxn id="36" idx="0"/>
          </p:cNvCxnSpPr>
          <p:nvPr/>
        </p:nvCxnSpPr>
        <p:spPr>
          <a:xfrm flipV="1">
            <a:off x="5905835" y="1149060"/>
            <a:ext cx="2601746" cy="160551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サブタイトル 2"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458581" y="4871066"/>
            <a:ext cx="2693676" cy="36202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①制御盤扉部の銘板</a:t>
            </a:r>
            <a:endParaRPr lang="en-US" altLang="ja-JP" sz="20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sp>
        <p:nvSpPr>
          <p:cNvPr id="53" name="サブタイトル 2">
            <a:extLst>
              <a:ext uri="{FF2B5EF4-FFF2-40B4-BE49-F238E27FC236}">
                <a16:creationId xmlns="" xmlns:a16="http://schemas.microsoft.com/office/drawing/2014/main" id="{3059FF10-AA7D-42FE-99B6-30EA5657C947}"/>
              </a:ext>
            </a:extLst>
          </p:cNvPr>
          <p:cNvSpPr txBox="1">
            <a:spLocks/>
          </p:cNvSpPr>
          <p:nvPr/>
        </p:nvSpPr>
        <p:spPr>
          <a:xfrm>
            <a:off x="8191664" y="3306732"/>
            <a:ext cx="3376988" cy="39716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②ベース部のユニット銘板</a:t>
            </a:r>
            <a:endParaRPr lang="en-US" altLang="ja-JP" sz="20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870398" y="2560674"/>
            <a:ext cx="1609550" cy="1544187"/>
          </a:xfrm>
          <a:prstGeom prst="rect">
            <a:avLst/>
          </a:prstGeom>
        </p:spPr>
      </p:pic>
      <p:sp>
        <p:nvSpPr>
          <p:cNvPr id="58" name="サブタイトル 2">
            <a:extLst>
              <a:ext uri="{FF2B5EF4-FFF2-40B4-BE49-F238E27FC236}">
                <a16:creationId xmlns="" xmlns:a16="http://schemas.microsoft.com/office/drawing/2014/main" id="{42849B94-1D5B-473F-AC67-C08B2ED17329}"/>
              </a:ext>
            </a:extLst>
          </p:cNvPr>
          <p:cNvSpPr txBox="1">
            <a:spLocks/>
          </p:cNvSpPr>
          <p:nvPr/>
        </p:nvSpPr>
        <p:spPr>
          <a:xfrm>
            <a:off x="8789235" y="3992972"/>
            <a:ext cx="3082098" cy="1460412"/>
          </a:xfrm>
          <a:prstGeom prst="rect">
            <a:avLst/>
          </a:prstGeom>
          <a:noFill/>
          <a:ln w="19050">
            <a:solidFill>
              <a:schemeClr val="bg1">
                <a:lumMod val="65000"/>
                <a:lumOff val="35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製造番号の入力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を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間違えた場合 </a:t>
            </a: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(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注</a:t>
            </a:r>
            <a:r>
              <a:rPr lang="ja-JP" altLang="en-US" sz="1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１</a:t>
            </a:r>
            <a:r>
              <a:rPr lang="en-US" altLang="ja-JP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)</a:t>
            </a: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は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再入力の要請や</a:t>
            </a:r>
            <a:endParaRPr lang="en-US" altLang="ja-JP" sz="1800" b="1" dirty="0" smtClean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游ゴシック" pitchFamily="50" charset="-128"/>
                <a:ea typeface="游ゴシック" pitchFamily="50" charset="-128"/>
              </a:rPr>
              <a:t>情報提供が要求されます。</a:t>
            </a:r>
            <a:endParaRPr lang="en-US" altLang="ja-JP" sz="1800" b="1" dirty="0">
              <a:solidFill>
                <a:schemeClr val="bg1">
                  <a:lumMod val="65000"/>
                  <a:lumOff val="35000"/>
                </a:schemeClr>
              </a:solidFill>
              <a:latin typeface="游ゴシック" pitchFamily="50" charset="-128"/>
              <a:ea typeface="游ゴシック" pitchFamily="50" charset="-128"/>
            </a:endParaRPr>
          </a:p>
        </p:txBody>
      </p:sp>
      <p:grpSp>
        <p:nvGrpSpPr>
          <p:cNvPr id="61" name="グループ化 60"/>
          <p:cNvGrpSpPr/>
          <p:nvPr/>
        </p:nvGrpSpPr>
        <p:grpSpPr>
          <a:xfrm>
            <a:off x="5685183" y="3923472"/>
            <a:ext cx="1321789" cy="1533565"/>
            <a:chOff x="5529114" y="3937017"/>
            <a:chExt cx="1226499" cy="1497507"/>
          </a:xfrm>
        </p:grpSpPr>
        <p:pic>
          <p:nvPicPr>
            <p:cNvPr id="54" name="図 5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34209" y="3937017"/>
              <a:ext cx="1221404" cy="1497507"/>
            </a:xfrm>
            <a:prstGeom prst="rect">
              <a:avLst/>
            </a:prstGeom>
          </p:spPr>
        </p:pic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29114" y="3937017"/>
              <a:ext cx="1226499" cy="197661"/>
            </a:xfrm>
            <a:prstGeom prst="rect">
              <a:avLst/>
            </a:prstGeom>
          </p:spPr>
        </p:pic>
      </p:grpSp>
      <p:grpSp>
        <p:nvGrpSpPr>
          <p:cNvPr id="66" name="グループ化 65"/>
          <p:cNvGrpSpPr/>
          <p:nvPr/>
        </p:nvGrpSpPr>
        <p:grpSpPr>
          <a:xfrm>
            <a:off x="7252579" y="3923472"/>
            <a:ext cx="1199574" cy="1529912"/>
            <a:chOff x="6979839" y="3752916"/>
            <a:chExt cx="1401316" cy="1673901"/>
          </a:xfrm>
        </p:grpSpPr>
        <p:pic>
          <p:nvPicPr>
            <p:cNvPr id="55" name="図 5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979839" y="3752916"/>
              <a:ext cx="1401316" cy="1673901"/>
            </a:xfrm>
            <a:prstGeom prst="rect">
              <a:avLst/>
            </a:prstGeom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79839" y="3764763"/>
              <a:ext cx="1401316" cy="220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580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="" xmlns:a16="http://schemas.microsoft.com/office/drawing/2014/main" id="{253EA371-2EB2-4E27-8261-19609E1380CC}"/>
              </a:ext>
            </a:extLst>
          </p:cNvPr>
          <p:cNvSpPr/>
          <p:nvPr/>
        </p:nvSpPr>
        <p:spPr>
          <a:xfrm>
            <a:off x="0" y="975360"/>
            <a:ext cx="12192000" cy="5882640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outerShdw blurRad="63500" sx="102000" sy="102000" algn="ctr" rotWithShape="0">
                  <a:schemeClr val="tx1">
                    <a:lumMod val="95000"/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159" y1="44769" x2="12159" y2="44769"/>
                        <a14:foregroundMark x1="33977" y1="38200" x2="33977" y2="38200"/>
                        <a14:foregroundMark x1="70455" y1="42822" x2="70455" y2="42822"/>
                        <a14:foregroundMark x1="88182" y1="42579" x2="88182" y2="42579"/>
                        <a14:foregroundMark x1="31477" y1="40389" x2="31477" y2="40389"/>
                        <a14:foregroundMark x1="29773" y1="51095" x2="29773" y2="51095"/>
                        <a14:foregroundMark x1="35568" y1="59367" x2="35568" y2="59367"/>
                        <a14:foregroundMark x1="24432" y1="60341" x2="24432" y2="60341"/>
                        <a14:foregroundMark x1="22841" y1="33577" x2="22841" y2="33577"/>
                        <a14:foregroundMark x1="27841" y1="33090" x2="27841" y2="33090"/>
                        <a14:foregroundMark x1="28068" y1="60584" x2="28068" y2="60584"/>
                        <a14:foregroundMark x1="65114" y1="72019" x2="65114" y2="72019"/>
                        <a14:foregroundMark x1="40341" y1="38929" x2="40341" y2="38929"/>
                        <a14:foregroundMark x1="59432" y1="43796" x2="59432" y2="43796"/>
                        <a14:foregroundMark x1="13523" y1="34063" x2="13523" y2="34063"/>
                        <a14:foregroundMark x1="59318" y1="26034" x2="59318" y2="26034"/>
                        <a14:foregroundMark x1="59432" y1="32360" x2="59432" y2="32360"/>
                        <a14:foregroundMark x1="59318" y1="27251" x2="59318" y2="27251"/>
                        <a14:foregroundMark x1="59205" y1="21898" x2="59205" y2="21898"/>
                        <a14:foregroundMark x1="29659" y1="45499" x2="29659" y2="45499"/>
                      </a14:backgroundRemoval>
                    </a14:imgEffect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5654" y="975360"/>
            <a:ext cx="4848560" cy="191916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592C195E-ED20-4B96-8D05-326179689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11" b="92769" l="974" r="98815">
                        <a14:foregroundMark x1="16808" y1="83058" x2="16808" y2="83058"/>
                        <a14:foregroundMark x1="20449" y1="81198" x2="20449" y2="81198"/>
                        <a14:foregroundMark x1="3895" y1="67355" x2="3895" y2="67355"/>
                        <a14:foregroundMark x1="1058" y1="75207" x2="1058" y2="75207"/>
                        <a14:foregroundMark x1="33785" y1="83058" x2="33785" y2="83058"/>
                        <a14:foregroundMark x1="43480" y1="69421" x2="43480" y2="69421"/>
                        <a14:foregroundMark x1="54361" y1="92975" x2="54361" y2="92975"/>
                        <a14:foregroundMark x1="65284" y1="61364" x2="65284" y2="61364"/>
                        <a14:foregroundMark x1="72566" y1="57438" x2="72566" y2="57438"/>
                        <a14:foregroundMark x1="23666" y1="61364" x2="23666" y2="61364"/>
                        <a14:foregroundMark x1="88696" y1="57438" x2="88696" y2="57438"/>
                        <a14:foregroundMark x1="89500" y1="22107" x2="89500" y2="22107"/>
                        <a14:foregroundMark x1="95555" y1="18182" x2="95555" y2="18182"/>
                        <a14:foregroundMark x1="98815" y1="16116" x2="98815" y2="16116"/>
                        <a14:foregroundMark x1="81033" y1="16116" x2="81033" y2="16116"/>
                        <a14:foregroundMark x1="79805" y1="10124" x2="79805" y2="10124"/>
                        <a14:foregroundMark x1="98391" y1="16116" x2="98391" y2="1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69" y="188315"/>
            <a:ext cx="2865405" cy="587153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A059C1DC-08C7-4607-AA9A-687CDAE078E3}"/>
              </a:ext>
            </a:extLst>
          </p:cNvPr>
          <p:cNvSpPr txBox="1"/>
          <p:nvPr/>
        </p:nvSpPr>
        <p:spPr>
          <a:xfrm>
            <a:off x="8954182" y="10054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無線通信アプリ</a:t>
            </a:r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400305" y="100541"/>
            <a:ext cx="10782300" cy="770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8800" kern="1200" spc="-1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KAWAMOTO </a:t>
            </a:r>
            <a:r>
              <a:rPr lang="en-US" altLang="ja-JP" sz="40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のできること</a:t>
            </a:r>
            <a:endParaRPr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400305" y="1611108"/>
            <a:ext cx="5169682" cy="4847422"/>
            <a:chOff x="287239" y="1493384"/>
            <a:chExt cx="5269845" cy="5144602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239" y="1493384"/>
              <a:ext cx="5269845" cy="5144602"/>
            </a:xfrm>
            <a:prstGeom prst="rect">
              <a:avLst/>
            </a:prstGeom>
          </p:spPr>
        </p:pic>
        <p:sp>
          <p:nvSpPr>
            <p:cNvPr id="31" name="サブタイトル 2">
              <a:extLst>
                <a:ext uri="{FF2B5EF4-FFF2-40B4-BE49-F238E27FC236}">
                  <a16:creationId xmlns="" xmlns:a16="http://schemas.microsoft.com/office/drawing/2014/main" id="{061D4BB0-D247-4851-A14A-A3B0F96B46E5}"/>
                </a:ext>
              </a:extLst>
            </p:cNvPr>
            <p:cNvSpPr txBox="1">
              <a:spLocks/>
            </p:cNvSpPr>
            <p:nvPr/>
          </p:nvSpPr>
          <p:spPr>
            <a:xfrm>
              <a:off x="1162426" y="2731866"/>
              <a:ext cx="3843926" cy="32315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377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None/>
                <a:defRPr kumimoji="1" sz="3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000"/>
                </a:lnSpc>
              </a:pPr>
              <a:r>
                <a:rPr lang="ja-JP" altLang="en-US" b="1" dirty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　</a:t>
              </a:r>
              <a:r>
                <a:rPr lang="ja-JP" altLang="en-US" b="1" dirty="0" smtClean="0">
                  <a:solidFill>
                    <a:srgbClr val="FF0000"/>
                  </a:solidFill>
                  <a:latin typeface="游ゴシック" pitchFamily="50" charset="-128"/>
                  <a:ea typeface="游ゴシック" pitchFamily="50" charset="-128"/>
                </a:rPr>
                <a:t>　　　　　 </a:t>
              </a:r>
              <a:r>
                <a:rPr lang="ja-JP" altLang="en-US" sz="2400" b="1" dirty="0" err="1" smtClean="0">
                  <a:latin typeface="游ゴシック" pitchFamily="50" charset="-128"/>
                  <a:ea typeface="游ゴシック" pitchFamily="50" charset="-128"/>
                </a:rPr>
                <a:t>は</a:t>
              </a:r>
              <a:endParaRPr lang="en-US" altLang="ja-JP" sz="2400" b="1" dirty="0" smtClean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3000"/>
                </a:lnSpc>
              </a:pPr>
              <a:r>
                <a:rPr lang="ja-JP" altLang="en-US" sz="2400" b="1" dirty="0" smtClean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ポンプの運転状況</a:t>
              </a: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を</a:t>
              </a:r>
              <a:endParaRPr lang="en-US" altLang="ja-JP" sz="2400" b="1" dirty="0" smtClean="0">
                <a:solidFill>
                  <a:schemeClr val="accent5"/>
                </a:solidFill>
                <a:highlight>
                  <a:srgbClr val="FFFF00"/>
                </a:highlight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3000"/>
                </a:lnSpc>
              </a:pPr>
              <a:r>
                <a:rPr lang="ja-JP" altLang="en-US" sz="2400" b="1" dirty="0" smtClean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リアルタイムで表示</a:t>
              </a: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し、</a:t>
              </a:r>
              <a:endParaRPr lang="en-US" altLang="ja-JP" sz="2400" b="1" dirty="0" smtClean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3000"/>
                </a:lnSpc>
              </a:pPr>
              <a:r>
                <a:rPr lang="ja-JP" altLang="en-US" sz="2400" b="1" dirty="0" smtClean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運転管理</a:t>
              </a: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や</a:t>
              </a:r>
              <a:r>
                <a:rPr lang="ja-JP" altLang="en-US" sz="2400" b="1" dirty="0" smtClean="0">
                  <a:solidFill>
                    <a:schemeClr val="accent5"/>
                  </a:solidFill>
                  <a:highlight>
                    <a:srgbClr val="FFFF00"/>
                  </a:highlight>
                  <a:latin typeface="游ゴシック" pitchFamily="50" charset="-128"/>
                  <a:ea typeface="游ゴシック" pitchFamily="50" charset="-128"/>
                </a:rPr>
                <a:t>日常点検</a:t>
              </a: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の</a:t>
              </a:r>
              <a:endParaRPr lang="en-US" altLang="ja-JP" sz="2400" b="1" dirty="0" smtClean="0">
                <a:latin typeface="游ゴシック" pitchFamily="50" charset="-128"/>
                <a:ea typeface="游ゴシック" pitchFamily="50" charset="-128"/>
              </a:endParaRPr>
            </a:p>
            <a:p>
              <a:pPr algn="ctr">
                <a:lnSpc>
                  <a:spcPts val="3000"/>
                </a:lnSpc>
              </a:pPr>
              <a:r>
                <a:rPr lang="ja-JP" altLang="en-US" sz="2400" b="1" dirty="0" smtClean="0">
                  <a:latin typeface="游ゴシック" pitchFamily="50" charset="-128"/>
                  <a:ea typeface="游ゴシック" pitchFamily="50" charset="-128"/>
                </a:rPr>
                <a:t>効率化が図れます。</a:t>
              </a:r>
              <a:endParaRPr lang="en-US" altLang="ja-JP" sz="2400" b="1" dirty="0">
                <a:latin typeface="游ゴシック" pitchFamily="50" charset="-128"/>
                <a:ea typeface="游ゴシック" pitchFamily="50" charset="-128"/>
              </a:endParaRPr>
            </a:p>
          </p:txBody>
        </p:sp>
        <p:pic>
          <p:nvPicPr>
            <p:cNvPr id="32" name="図 31">
              <a:extLst>
                <a:ext uri="{FF2B5EF4-FFF2-40B4-BE49-F238E27FC236}">
                  <a16:creationId xmlns="" xmlns:a16="http://schemas.microsoft.com/office/drawing/2014/main" id="{592C195E-ED20-4B96-8D05-326179689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11" b="92769" l="974" r="98815">
                          <a14:foregroundMark x1="16808" y1="83058" x2="16808" y2="83058"/>
                          <a14:foregroundMark x1="20449" y1="81198" x2="20449" y2="81198"/>
                          <a14:foregroundMark x1="3895" y1="67355" x2="3895" y2="67355"/>
                          <a14:foregroundMark x1="1058" y1="75207" x2="1058" y2="75207"/>
                          <a14:foregroundMark x1="33785" y1="83058" x2="33785" y2="83058"/>
                          <a14:foregroundMark x1="43480" y1="69421" x2="43480" y2="69421"/>
                          <a14:foregroundMark x1="54361" y1="92975" x2="54361" y2="92975"/>
                          <a14:foregroundMark x1="65284" y1="61364" x2="65284" y2="61364"/>
                          <a14:foregroundMark x1="72566" y1="57438" x2="72566" y2="57438"/>
                          <a14:foregroundMark x1="23666" y1="61364" x2="23666" y2="61364"/>
                          <a14:foregroundMark x1="88696" y1="57438" x2="88696" y2="57438"/>
                          <a14:foregroundMark x1="89500" y1="22107" x2="89500" y2="22107"/>
                          <a14:foregroundMark x1="95555" y1="18182" x2="95555" y2="18182"/>
                          <a14:foregroundMark x1="98815" y1="16116" x2="98815" y2="16116"/>
                          <a14:foregroundMark x1="81033" y1="16116" x2="81033" y2="16116"/>
                          <a14:foregroundMark x1="79805" y1="10124" x2="79805" y2="10124"/>
                          <a14:foregroundMark x1="98391" y1="16116" x2="98391" y2="16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84" y="2527777"/>
              <a:ext cx="2871383" cy="588378"/>
            </a:xfrm>
            <a:prstGeom prst="rect">
              <a:avLst/>
            </a:prstGeom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</p:pic>
      </p:grpSp>
      <p:grpSp>
        <p:nvGrpSpPr>
          <p:cNvPr id="5" name="グループ化 4"/>
          <p:cNvGrpSpPr/>
          <p:nvPr/>
        </p:nvGrpSpPr>
        <p:grpSpPr>
          <a:xfrm>
            <a:off x="6405654" y="2935887"/>
            <a:ext cx="4934240" cy="3522643"/>
            <a:chOff x="6336696" y="2785813"/>
            <a:chExt cx="4934240" cy="3522643"/>
          </a:xfrm>
        </p:grpSpPr>
        <p:pic>
          <p:nvPicPr>
            <p:cNvPr id="33" name="図 32">
              <a:extLst>
                <a:ext uri="{FF2B5EF4-FFF2-40B4-BE49-F238E27FC236}">
                  <a16:creationId xmlns="" xmlns:a16="http://schemas.microsoft.com/office/drawing/2014/main" id="{3BB265D7-F464-4257-8839-85BDEBFBA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39262" y="2789489"/>
              <a:ext cx="4931674" cy="594361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="" xmlns:a16="http://schemas.microsoft.com/office/drawing/2014/main" id="{AB455D57-73CA-4EB9-AE14-5D0561ED8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37979" y="3509748"/>
              <a:ext cx="4931674" cy="594361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="" xmlns:a16="http://schemas.microsoft.com/office/drawing/2014/main" id="{A0A918E8-6047-40A0-AB30-006C87D4A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37979" y="4238283"/>
              <a:ext cx="4931674" cy="594361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="" xmlns:a16="http://schemas.microsoft.com/office/drawing/2014/main" id="{E304A317-6D51-4CE9-90D5-363622747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36696" y="4985560"/>
              <a:ext cx="4931674" cy="594361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="" xmlns:a16="http://schemas.microsoft.com/office/drawing/2014/main" id="{C10609CA-4EF1-45C7-9914-FB0E1A784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36696" y="5714095"/>
              <a:ext cx="4931674" cy="594361"/>
            </a:xfrm>
            <a:prstGeom prst="rect">
              <a:avLst/>
            </a:prstGeom>
          </p:spPr>
        </p:pic>
        <p:sp>
          <p:nvSpPr>
            <p:cNvPr id="38" name="サブタイトル 2">
              <a:extLst>
                <a:ext uri="{FF2B5EF4-FFF2-40B4-BE49-F238E27FC236}">
                  <a16:creationId xmlns="" xmlns:a16="http://schemas.microsoft.com/office/drawing/2014/main" id="{32E7A475-36BC-4537-8752-EFF392B59657}"/>
                </a:ext>
              </a:extLst>
            </p:cNvPr>
            <p:cNvSpPr txBox="1">
              <a:spLocks/>
            </p:cNvSpPr>
            <p:nvPr/>
          </p:nvSpPr>
          <p:spPr>
            <a:xfrm>
              <a:off x="7197390" y="2785813"/>
              <a:ext cx="4073546" cy="594361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377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None/>
                <a:defRPr kumimoji="1" sz="3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ja-JP" altLang="en-US" sz="2000" b="1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リアルタイムデータの表示</a:t>
              </a:r>
              <a:endParaRPr lang="en-US" altLang="ja-JP" sz="2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游ゴシック" pitchFamily="50" charset="-128"/>
                <a:ea typeface="游ゴシック" pitchFamily="50" charset="-128"/>
              </a:endParaRPr>
            </a:p>
          </p:txBody>
        </p:sp>
        <p:sp>
          <p:nvSpPr>
            <p:cNvPr id="39" name="サブタイトル 2">
              <a:extLst>
                <a:ext uri="{FF2B5EF4-FFF2-40B4-BE49-F238E27FC236}">
                  <a16:creationId xmlns="" xmlns:a16="http://schemas.microsoft.com/office/drawing/2014/main" id="{CC0C1FB0-1680-4E0E-9C84-4D405A53DC50}"/>
                </a:ext>
              </a:extLst>
            </p:cNvPr>
            <p:cNvSpPr txBox="1">
              <a:spLocks/>
            </p:cNvSpPr>
            <p:nvPr/>
          </p:nvSpPr>
          <p:spPr>
            <a:xfrm>
              <a:off x="7194824" y="3519072"/>
              <a:ext cx="4073546" cy="594361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377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None/>
                <a:defRPr kumimoji="1" sz="3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ja-JP" altLang="en-US" sz="2000" b="1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故障</a:t>
              </a:r>
              <a:r>
                <a:rPr lang="ja-JP" altLang="en-US" sz="2000" b="1" dirty="0" smtClean="0">
                  <a:solidFill>
                    <a:schemeClr val="bg1">
                      <a:lumMod val="75000"/>
                      <a:lumOff val="2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来歴・液面</a:t>
              </a:r>
              <a:r>
                <a:rPr lang="ja-JP" altLang="en-US" sz="2000" b="1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来歴の取得</a:t>
              </a:r>
              <a:endParaRPr lang="en-US" altLang="ja-JP" sz="2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游ゴシック" pitchFamily="50" charset="-128"/>
                <a:ea typeface="游ゴシック" pitchFamily="50" charset="-128"/>
              </a:endParaRPr>
            </a:p>
          </p:txBody>
        </p:sp>
        <p:sp>
          <p:nvSpPr>
            <p:cNvPr id="40" name="サブタイトル 2">
              <a:extLst>
                <a:ext uri="{FF2B5EF4-FFF2-40B4-BE49-F238E27FC236}">
                  <a16:creationId xmlns="" xmlns:a16="http://schemas.microsoft.com/office/drawing/2014/main" id="{1E60969B-5138-451E-BB9F-14DD4B607079}"/>
                </a:ext>
              </a:extLst>
            </p:cNvPr>
            <p:cNvSpPr txBox="1">
              <a:spLocks/>
            </p:cNvSpPr>
            <p:nvPr/>
          </p:nvSpPr>
          <p:spPr>
            <a:xfrm>
              <a:off x="7196107" y="4261253"/>
              <a:ext cx="4073546" cy="594361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377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None/>
                <a:defRPr kumimoji="1" sz="3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ja-JP" altLang="en-US" sz="2000" b="1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設定値の</a:t>
              </a:r>
              <a:r>
                <a:rPr lang="ja-JP" altLang="en-US" sz="2000" b="1" dirty="0" smtClean="0">
                  <a:solidFill>
                    <a:schemeClr val="bg1">
                      <a:lumMod val="75000"/>
                      <a:lumOff val="2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読み出し</a:t>
              </a:r>
              <a:endParaRPr lang="en-US" altLang="ja-JP" sz="2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游ゴシック" pitchFamily="50" charset="-128"/>
                <a:ea typeface="游ゴシック" pitchFamily="50" charset="-128"/>
              </a:endParaRPr>
            </a:p>
          </p:txBody>
        </p:sp>
        <p:sp>
          <p:nvSpPr>
            <p:cNvPr id="41" name="サブタイトル 2">
              <a:extLst>
                <a:ext uri="{FF2B5EF4-FFF2-40B4-BE49-F238E27FC236}">
                  <a16:creationId xmlns="" xmlns:a16="http://schemas.microsoft.com/office/drawing/2014/main" id="{F05C1AAD-825C-4115-A158-9270D5EE0FDB}"/>
                </a:ext>
              </a:extLst>
            </p:cNvPr>
            <p:cNvSpPr txBox="1">
              <a:spLocks/>
            </p:cNvSpPr>
            <p:nvPr/>
          </p:nvSpPr>
          <p:spPr>
            <a:xfrm>
              <a:off x="7194824" y="4996879"/>
              <a:ext cx="4073546" cy="594361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377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None/>
                <a:defRPr kumimoji="1" sz="3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ja-JP" altLang="en-US" sz="2000" b="1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取扱説明書の閲覧</a:t>
              </a:r>
              <a:endParaRPr lang="en-US" altLang="ja-JP" sz="2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游ゴシック" pitchFamily="50" charset="-128"/>
                <a:ea typeface="游ゴシック" pitchFamily="50" charset="-128"/>
              </a:endParaRPr>
            </a:p>
          </p:txBody>
        </p:sp>
        <p:sp>
          <p:nvSpPr>
            <p:cNvPr id="42" name="サブタイトル 2">
              <a:extLst>
                <a:ext uri="{FF2B5EF4-FFF2-40B4-BE49-F238E27FC236}">
                  <a16:creationId xmlns="" xmlns:a16="http://schemas.microsoft.com/office/drawing/2014/main" id="{9D4579DB-17B0-43A8-A8E7-B7176C8E406C}"/>
                </a:ext>
              </a:extLst>
            </p:cNvPr>
            <p:cNvSpPr txBox="1">
              <a:spLocks/>
            </p:cNvSpPr>
            <p:nvPr/>
          </p:nvSpPr>
          <p:spPr>
            <a:xfrm>
              <a:off x="7194824" y="5714095"/>
              <a:ext cx="4073546" cy="594361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377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None/>
                <a:defRPr kumimoji="1" sz="3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377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kumimoji="1"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ja-JP" altLang="en-US" sz="2000" b="1" dirty="0" smtClean="0">
                  <a:solidFill>
                    <a:schemeClr val="bg1">
                      <a:lumMod val="75000"/>
                      <a:lumOff val="25000"/>
                    </a:schemeClr>
                  </a:solidFill>
                  <a:latin typeface="游ゴシック" pitchFamily="50" charset="-128"/>
                  <a:ea typeface="游ゴシック" pitchFamily="50" charset="-128"/>
                </a:rPr>
                <a:t>メンテナンス報告書の作成補助</a:t>
              </a:r>
              <a:endParaRPr lang="en-US" altLang="ja-JP" sz="2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游ゴシック" pitchFamily="50" charset="-128"/>
                <a:ea typeface="游ゴシック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895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メトロポリタン">
  <a:themeElements>
    <a:clrScheme name="ユーザー定義 2">
      <a:dk1>
        <a:srgbClr val="000000"/>
      </a:dk1>
      <a:lt1>
        <a:srgbClr val="FFFFFF"/>
      </a:lt1>
      <a:dk2>
        <a:srgbClr val="303034"/>
      </a:dk2>
      <a:lt2>
        <a:srgbClr val="DFDFE4"/>
      </a:lt2>
      <a:accent1>
        <a:srgbClr val="00AEEF"/>
      </a:accent1>
      <a:accent2>
        <a:srgbClr val="8CC600"/>
      </a:accent2>
      <a:accent3>
        <a:srgbClr val="FFBE00"/>
      </a:accent3>
      <a:accent4>
        <a:srgbClr val="FF0097"/>
      </a:accent4>
      <a:accent5>
        <a:srgbClr val="2DC5FF"/>
      </a:accent5>
      <a:accent6>
        <a:srgbClr val="FF8600"/>
      </a:accent6>
      <a:hlink>
        <a:srgbClr val="2424F0"/>
      </a:hlink>
      <a:folHlink>
        <a:srgbClr val="808080"/>
      </a:folHlink>
    </a:clrScheme>
    <a:fontScheme name="メトロポリタン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メトロポリタン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9FF7CA0D-8839-4012-B51C-B152F9BD65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10550</TotalTime>
  <Words>1169</Words>
  <Application>Microsoft Office PowerPoint</Application>
  <PresentationFormat>ワイド画面</PresentationFormat>
  <Paragraphs>285</Paragraphs>
  <Slides>21</Slides>
  <Notes>21</Notes>
  <HiddenSlides>1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1" baseType="lpstr">
      <vt:lpstr>AR P丸ゴシック体04M</vt:lpstr>
      <vt:lpstr>HG丸ｺﾞｼｯｸM-PRO</vt:lpstr>
      <vt:lpstr>ＭＳ Ｐゴシック</vt:lpstr>
      <vt:lpstr>メイリオ</vt:lpstr>
      <vt:lpstr>游ゴシック</vt:lpstr>
      <vt:lpstr>Arial</vt:lpstr>
      <vt:lpstr>Calibri</vt:lpstr>
      <vt:lpstr>Calibri Light</vt:lpstr>
      <vt:lpstr>Cambria Math</vt:lpstr>
      <vt:lpstr>メトロポリタン</vt:lpstr>
      <vt:lpstr>PowerPoint プレゼンテーション</vt:lpstr>
      <vt:lpstr>KAWAMOTO i とは</vt:lpstr>
      <vt:lpstr>KAWAMOTO i とは</vt:lpstr>
      <vt:lpstr>KAWAMOTO i とは</vt:lpstr>
      <vt:lpstr>PowerPoint プレゼンテーション</vt:lpstr>
      <vt:lpstr>KAWAMOTO i 取得時の注意</vt:lpstr>
      <vt:lpstr>制御盤との接続方法</vt:lpstr>
      <vt:lpstr>制御盤との接続方法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既存製品の対応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Chalalai Sarakor</dc:creator>
  <cp:lastModifiedBy>2016009</cp:lastModifiedBy>
  <cp:revision>668</cp:revision>
  <cp:lastPrinted>2020-09-09T08:05:40Z</cp:lastPrinted>
  <dcterms:created xsi:type="dcterms:W3CDTF">2013-07-30T10:02:04Z</dcterms:created>
  <dcterms:modified xsi:type="dcterms:W3CDTF">2020-09-23T01:01:48Z</dcterms:modified>
</cp:coreProperties>
</file>