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8" r:id="rId1"/>
  </p:sldMasterIdLst>
  <p:notesMasterIdLst>
    <p:notesMasterId r:id="rId46"/>
  </p:notesMasterIdLst>
  <p:sldIdLst>
    <p:sldId id="256" r:id="rId2"/>
    <p:sldId id="805" r:id="rId3"/>
    <p:sldId id="804" r:id="rId4"/>
    <p:sldId id="806" r:id="rId5"/>
    <p:sldId id="807" r:id="rId6"/>
    <p:sldId id="808" r:id="rId7"/>
    <p:sldId id="809" r:id="rId8"/>
    <p:sldId id="810" r:id="rId9"/>
    <p:sldId id="811" r:id="rId10"/>
    <p:sldId id="313" r:id="rId11"/>
    <p:sldId id="312" r:id="rId12"/>
    <p:sldId id="316" r:id="rId13"/>
    <p:sldId id="318" r:id="rId14"/>
    <p:sldId id="317" r:id="rId15"/>
    <p:sldId id="319" r:id="rId16"/>
    <p:sldId id="321" r:id="rId17"/>
    <p:sldId id="803" r:id="rId18"/>
    <p:sldId id="320" r:id="rId19"/>
    <p:sldId id="322" r:id="rId20"/>
    <p:sldId id="323" r:id="rId21"/>
    <p:sldId id="324" r:id="rId22"/>
    <p:sldId id="812" r:id="rId23"/>
    <p:sldId id="325" r:id="rId24"/>
    <p:sldId id="826" r:id="rId25"/>
    <p:sldId id="827" r:id="rId26"/>
    <p:sldId id="816" r:id="rId27"/>
    <p:sldId id="817" r:id="rId28"/>
    <p:sldId id="819" r:id="rId29"/>
    <p:sldId id="820" r:id="rId30"/>
    <p:sldId id="821" r:id="rId31"/>
    <p:sldId id="822" r:id="rId32"/>
    <p:sldId id="823" r:id="rId33"/>
    <p:sldId id="824" r:id="rId34"/>
    <p:sldId id="828" r:id="rId35"/>
    <p:sldId id="829" r:id="rId36"/>
    <p:sldId id="830" r:id="rId37"/>
    <p:sldId id="831" r:id="rId38"/>
    <p:sldId id="832" r:id="rId39"/>
    <p:sldId id="833" r:id="rId40"/>
    <p:sldId id="834" r:id="rId41"/>
    <p:sldId id="835" r:id="rId42"/>
    <p:sldId id="836" r:id="rId43"/>
    <p:sldId id="837" r:id="rId44"/>
    <p:sldId id="326" r:id="rId45"/>
  </p:sldIdLst>
  <p:sldSz cx="14401800" cy="10801350"/>
  <p:notesSz cx="9939338" cy="68072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p15:clr>
            <a:srgbClr val="A4A3A4"/>
          </p15:clr>
        </p15:guide>
        <p15:guide id="2" pos="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samori2020@outlook.jp" initials="h" lastIdx="1" clrIdx="0">
    <p:extLst>
      <p:ext uri="{19B8F6BF-5375-455C-9EA6-DF929625EA0E}">
        <p15:presenceInfo xmlns:p15="http://schemas.microsoft.com/office/powerpoint/2012/main" userId="8d23fbd1392fc5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4E9E9"/>
    <a:srgbClr val="E8D0D0"/>
    <a:srgbClr val="C0504D"/>
    <a:srgbClr val="CEEDFE"/>
    <a:srgbClr val="FFCCCC"/>
    <a:srgbClr val="B0E2FD"/>
    <a:srgbClr val="FF99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3" autoAdjust="0"/>
    <p:restoredTop sz="94660"/>
  </p:normalViewPr>
  <p:slideViewPr>
    <p:cSldViewPr>
      <p:cViewPr varScale="1">
        <p:scale>
          <a:sx n="60" d="100"/>
          <a:sy n="60" d="100"/>
        </p:scale>
        <p:origin x="565" y="59"/>
      </p:cViewPr>
      <p:guideLst>
        <p:guide orient="horz" pos="1728"/>
        <p:guide pos="864"/>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828" cy="341161"/>
          </a:xfrm>
          <a:prstGeom prst="rect">
            <a:avLst/>
          </a:prstGeom>
        </p:spPr>
        <p:txBody>
          <a:bodyPr vert="horz" lIns="60753" tIns="30376" rIns="60753" bIns="30376" rtlCol="0"/>
          <a:lstStyle>
            <a:lvl1pPr algn="l">
              <a:defRPr sz="800"/>
            </a:lvl1pPr>
          </a:lstStyle>
          <a:p>
            <a:endParaRPr kumimoji="1" lang="ja-JP" altLang="en-US"/>
          </a:p>
        </p:txBody>
      </p:sp>
      <p:sp>
        <p:nvSpPr>
          <p:cNvPr id="3" name="日付プレースホルダー 2"/>
          <p:cNvSpPr>
            <a:spLocks noGrp="1"/>
          </p:cNvSpPr>
          <p:nvPr>
            <p:ph type="dt" idx="1"/>
          </p:nvPr>
        </p:nvSpPr>
        <p:spPr>
          <a:xfrm>
            <a:off x="5630320" y="0"/>
            <a:ext cx="4306827" cy="341161"/>
          </a:xfrm>
          <a:prstGeom prst="rect">
            <a:avLst/>
          </a:prstGeom>
        </p:spPr>
        <p:txBody>
          <a:bodyPr vert="horz" lIns="60753" tIns="30376" rIns="60753" bIns="30376" rtlCol="0"/>
          <a:lstStyle>
            <a:lvl1pPr algn="r">
              <a:defRPr sz="800"/>
            </a:lvl1pPr>
          </a:lstStyle>
          <a:p>
            <a:fld id="{E30420E8-5A30-463A-A0F0-609C005A0AC9}" type="datetimeFigureOut">
              <a:rPr kumimoji="1" lang="ja-JP" altLang="en-US" smtClean="0"/>
              <a:t>2021/9/19</a:t>
            </a:fld>
            <a:endParaRPr kumimoji="1" lang="ja-JP" altLang="en-US"/>
          </a:p>
        </p:txBody>
      </p:sp>
      <p:sp>
        <p:nvSpPr>
          <p:cNvPr id="4" name="スライド イメージ プレースホルダー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60753" tIns="30376" rIns="60753" bIns="30376" rtlCol="0" anchor="ctr"/>
          <a:lstStyle/>
          <a:p>
            <a:endParaRPr lang="ja-JP" altLang="en-US"/>
          </a:p>
        </p:txBody>
      </p:sp>
      <p:sp>
        <p:nvSpPr>
          <p:cNvPr id="5" name="ノート プレースホルダー 4"/>
          <p:cNvSpPr>
            <a:spLocks noGrp="1"/>
          </p:cNvSpPr>
          <p:nvPr>
            <p:ph type="body" sz="quarter" idx="3"/>
          </p:nvPr>
        </p:nvSpPr>
        <p:spPr>
          <a:xfrm>
            <a:off x="993715" y="3275540"/>
            <a:ext cx="7951909" cy="2681260"/>
          </a:xfrm>
          <a:prstGeom prst="rect">
            <a:avLst/>
          </a:prstGeom>
        </p:spPr>
        <p:txBody>
          <a:bodyPr vert="horz" lIns="60753" tIns="30376" rIns="60753" bIns="3037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6040"/>
            <a:ext cx="4306828" cy="341160"/>
          </a:xfrm>
          <a:prstGeom prst="rect">
            <a:avLst/>
          </a:prstGeom>
        </p:spPr>
        <p:txBody>
          <a:bodyPr vert="horz" lIns="60753" tIns="30376" rIns="60753" bIns="30376" rtlCol="0" anchor="b"/>
          <a:lstStyle>
            <a:lvl1pPr algn="l">
              <a:defRPr sz="800"/>
            </a:lvl1pPr>
          </a:lstStyle>
          <a:p>
            <a:endParaRPr kumimoji="1" lang="ja-JP" altLang="en-US"/>
          </a:p>
        </p:txBody>
      </p:sp>
      <p:sp>
        <p:nvSpPr>
          <p:cNvPr id="7" name="スライド番号プレースホルダー 6"/>
          <p:cNvSpPr>
            <a:spLocks noGrp="1"/>
          </p:cNvSpPr>
          <p:nvPr>
            <p:ph type="sldNum" sz="quarter" idx="5"/>
          </p:nvPr>
        </p:nvSpPr>
        <p:spPr>
          <a:xfrm>
            <a:off x="5630320" y="6466040"/>
            <a:ext cx="4306827" cy="341160"/>
          </a:xfrm>
          <a:prstGeom prst="rect">
            <a:avLst/>
          </a:prstGeom>
        </p:spPr>
        <p:txBody>
          <a:bodyPr vert="horz" lIns="60753" tIns="30376" rIns="60753" bIns="30376" rtlCol="0" anchor="b"/>
          <a:lstStyle>
            <a:lvl1pPr algn="r">
              <a:defRPr sz="800"/>
            </a:lvl1pPr>
          </a:lstStyle>
          <a:p>
            <a:fld id="{CACBCBF6-ADBE-4E3A-A191-6D247092E8C5}" type="slidenum">
              <a:rPr kumimoji="1" lang="ja-JP" altLang="en-US" smtClean="0"/>
              <a:t>‹#›</a:t>
            </a:fld>
            <a:endParaRPr kumimoji="1" lang="ja-JP" altLang="en-US"/>
          </a:p>
        </p:txBody>
      </p:sp>
    </p:spTree>
    <p:extLst>
      <p:ext uri="{BB962C8B-B14F-4D97-AF65-F5344CB8AC3E}">
        <p14:creationId xmlns:p14="http://schemas.microsoft.com/office/powerpoint/2010/main" val="15502553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71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160588" y="6121400"/>
            <a:ext cx="10080625" cy="2759075"/>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720725" y="10010775"/>
            <a:ext cx="3359150" cy="576263"/>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921250" y="10010775"/>
            <a:ext cx="4559300" cy="576263"/>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0321925" y="10010775"/>
            <a:ext cx="3359150" cy="576263"/>
          </a:xfrm>
          <a:prstGeom prst="rect">
            <a:avLst/>
          </a:prstGeom>
        </p:spPr>
        <p:txBody>
          <a:bodyPr/>
          <a:lstStyle/>
          <a:p>
            <a:fld id="{B5177745-0927-8544-A730-4B91FF965781}" type="slidenum">
              <a:rPr kumimoji="1" lang="ja-JP" altLang="en-US" smtClean="0"/>
              <a:t>‹#›</a:t>
            </a:fld>
            <a:endParaRPr kumimoji="1" lang="ja-JP" altLang="en-US"/>
          </a:p>
        </p:txBody>
      </p:sp>
    </p:spTree>
    <p:extLst>
      <p:ext uri="{BB962C8B-B14F-4D97-AF65-F5344CB8AC3E}">
        <p14:creationId xmlns:p14="http://schemas.microsoft.com/office/powerpoint/2010/main" val="224668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20725" y="431800"/>
            <a:ext cx="12960350" cy="1800225"/>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720725" y="2520950"/>
            <a:ext cx="12960350" cy="7127875"/>
          </a:xfrm>
          <a:prstGeom prst="rect">
            <a:avLst/>
          </a:prstGeo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a:xfrm>
            <a:off x="720725" y="10010775"/>
            <a:ext cx="3359150" cy="576263"/>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4921250" y="10010775"/>
            <a:ext cx="4559300" cy="576263"/>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0321925" y="10010775"/>
            <a:ext cx="3359150" cy="576263"/>
          </a:xfrm>
          <a:prstGeom prst="rect">
            <a:avLst/>
          </a:prstGeom>
        </p:spPr>
        <p:txBody>
          <a:bodyPr/>
          <a:lstStyle/>
          <a:p>
            <a:fld id="{B5177745-0927-8544-A730-4B91FF965781}" type="slidenum">
              <a:rPr kumimoji="1" lang="ja-JP" altLang="en-US" smtClean="0"/>
              <a:t>‹#›</a:t>
            </a:fld>
            <a:endParaRPr kumimoji="1" lang="ja-JP" altLang="en-US"/>
          </a:p>
        </p:txBody>
      </p:sp>
    </p:spTree>
    <p:extLst>
      <p:ext uri="{BB962C8B-B14F-4D97-AF65-F5344CB8AC3E}">
        <p14:creationId xmlns:p14="http://schemas.microsoft.com/office/powerpoint/2010/main" val="366271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22575" y="7561263"/>
            <a:ext cx="8640763" cy="892175"/>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822575" y="965200"/>
            <a:ext cx="8640763" cy="64801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822575" y="8453438"/>
            <a:ext cx="8640763" cy="12684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720725" y="10010775"/>
            <a:ext cx="3359150" cy="576263"/>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4921250" y="10010775"/>
            <a:ext cx="4559300" cy="576263"/>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10321925" y="10010775"/>
            <a:ext cx="3359150" cy="576263"/>
          </a:xfrm>
          <a:prstGeom prst="rect">
            <a:avLst/>
          </a:prstGeom>
        </p:spPr>
        <p:txBody>
          <a:bodyPr/>
          <a:lstStyle/>
          <a:p>
            <a:fld id="{B5177745-0927-8544-A730-4B91FF965781}" type="slidenum">
              <a:rPr kumimoji="1" lang="ja-JP" altLang="en-US" smtClean="0"/>
              <a:t>‹#›</a:t>
            </a:fld>
            <a:endParaRPr kumimoji="1" lang="ja-JP" altLang="en-US"/>
          </a:p>
        </p:txBody>
      </p:sp>
    </p:spTree>
    <p:extLst>
      <p:ext uri="{BB962C8B-B14F-4D97-AF65-F5344CB8AC3E}">
        <p14:creationId xmlns:p14="http://schemas.microsoft.com/office/powerpoint/2010/main" val="4002045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52737" y="4675819"/>
            <a:ext cx="8696325" cy="1320800"/>
          </a:xfrm>
          <a:prstGeom prst="rect">
            <a:avLst/>
          </a:prstGeom>
        </p:spPr>
        <p:txBody>
          <a:bodyPr lIns="0" tIns="0" rIns="0" bIns="0"/>
          <a:lstStyle>
            <a:lvl1pPr>
              <a:defRPr sz="7000" b="1" i="0">
                <a:solidFill>
                  <a:srgbClr val="232323"/>
                </a:solidFill>
                <a:latin typeface="YuGothic"/>
                <a:cs typeface="YuGothic"/>
              </a:defRPr>
            </a:lvl1pPr>
          </a:lstStyle>
          <a:p>
            <a:endParaRPr/>
          </a:p>
        </p:txBody>
      </p:sp>
      <p:sp>
        <p:nvSpPr>
          <p:cNvPr id="3" name="Holder 3"/>
          <p:cNvSpPr>
            <a:spLocks noGrp="1"/>
          </p:cNvSpPr>
          <p:nvPr>
            <p:ph type="ftr" sz="quarter" idx="5"/>
          </p:nvPr>
        </p:nvSpPr>
        <p:spPr>
          <a:xfrm>
            <a:off x="4896612" y="10045256"/>
            <a:ext cx="4608576" cy="5400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720090" y="10045256"/>
            <a:ext cx="3312414" cy="540067"/>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10369296" y="10045256"/>
            <a:ext cx="3312414" cy="5400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descr="basic_back_header1.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4401800" cy="1444752"/>
          </a:xfrm>
          <a:prstGeom prst="rect">
            <a:avLst/>
          </a:prstGeom>
        </p:spPr>
      </p:pic>
      <p:pic>
        <p:nvPicPr>
          <p:cNvPr id="8" name="図 7" descr="basic_back_footer1.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9719310"/>
            <a:ext cx="14401800" cy="1082040"/>
          </a:xfrm>
          <a:prstGeom prst="rect">
            <a:avLst/>
          </a:prstGeom>
        </p:spPr>
      </p:pic>
    </p:spTree>
    <p:extLst>
      <p:ext uri="{BB962C8B-B14F-4D97-AF65-F5344CB8AC3E}">
        <p14:creationId xmlns:p14="http://schemas.microsoft.com/office/powerpoint/2010/main" val="3117465302"/>
      </p:ext>
    </p:extLst>
  </p:cSld>
  <p:clrMap bg1="lt1" tx1="dk1" bg2="lt2" tx2="dk2" accent1="accent1" accent2="accent2" accent3="accent3" accent4="accent4" accent5="accent5" accent6="accent6" hlink="hlink" folHlink="folHlink"/>
  <p:sldLayoutIdLst>
    <p:sldLayoutId id="2147483691" r:id="rId1"/>
    <p:sldLayoutId id="2147483679" r:id="rId2"/>
    <p:sldLayoutId id="2147483680" r:id="rId3"/>
    <p:sldLayoutId id="2147483687" r:id="rId4"/>
    <p:sldLayoutId id="2147483690" r:id="rId5"/>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slide" Target="slide36.xml"/><Relationship Id="rId4" Type="http://schemas.openxmlformats.org/officeDocument/2006/relationships/slide" Target="slide1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p4"/><Relationship Id="rId7" Type="http://schemas.openxmlformats.org/officeDocument/2006/relationships/slideLayout" Target="../slideLayouts/slideLayout1.xml"/><Relationship Id="rId12" Type="http://schemas.openxmlformats.org/officeDocument/2006/relationships/image" Target="../media/image8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88.png"/><Relationship Id="rId5" Type="http://schemas.microsoft.com/office/2007/relationships/media" Target="../media/media5.mp4"/><Relationship Id="rId10" Type="http://schemas.openxmlformats.org/officeDocument/2006/relationships/image" Target="../media/image87.png"/><Relationship Id="rId4" Type="http://schemas.openxmlformats.org/officeDocument/2006/relationships/video" Target="../media/media4.mp4"/><Relationship Id="rId9"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82.jpe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001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396722" cy="10801350"/>
          </a:xfrm>
          <a:prstGeom prst="rect">
            <a:avLst/>
          </a:prstGeom>
        </p:spPr>
      </p:pic>
      <p:pic>
        <p:nvPicPr>
          <p:cNvPr id="6" name="object 6"/>
          <p:cNvPicPr/>
          <p:nvPr/>
        </p:nvPicPr>
        <p:blipFill>
          <a:blip r:embed="rId3" cstate="print">
            <a:clrChange>
              <a:clrFrom>
                <a:srgbClr val="FFFFFF"/>
              </a:clrFrom>
              <a:clrTo>
                <a:srgbClr val="FFFFFF">
                  <a:alpha val="0"/>
                </a:srgbClr>
              </a:clrTo>
            </a:clrChange>
          </a:blip>
          <a:stretch>
            <a:fillRect/>
          </a:stretch>
        </p:blipFill>
        <p:spPr>
          <a:xfrm>
            <a:off x="5579001" y="9803230"/>
            <a:ext cx="3497721" cy="503453"/>
          </a:xfrm>
          <a:prstGeom prst="rect">
            <a:avLst/>
          </a:prstGeom>
        </p:spPr>
      </p:pic>
      <p:sp>
        <p:nvSpPr>
          <p:cNvPr id="7" name="object 7"/>
          <p:cNvSpPr txBox="1">
            <a:spLocks noGrp="1"/>
          </p:cNvSpPr>
          <p:nvPr>
            <p:ph type="title"/>
          </p:nvPr>
        </p:nvSpPr>
        <p:spPr>
          <a:xfrm>
            <a:off x="1485900" y="2325296"/>
            <a:ext cx="11574516" cy="1551707"/>
          </a:xfrm>
          <a:prstGeom prst="rect">
            <a:avLst/>
          </a:prstGeom>
          <a:effectLst>
            <a:outerShdw dist="88900" dir="2400000" algn="ctr" rotWithShape="0">
              <a:schemeClr val="bg1"/>
            </a:outerShdw>
          </a:effectLst>
        </p:spPr>
        <p:txBody>
          <a:bodyPr vert="horz" wrap="square" lIns="0" tIns="12700" rIns="0" bIns="0" rtlCol="0">
            <a:spAutoFit/>
          </a:bodyPr>
          <a:lstStyle/>
          <a:p>
            <a:pPr marL="12700">
              <a:lnSpc>
                <a:spcPct val="100000"/>
              </a:lnSpc>
              <a:spcBef>
                <a:spcPts val="100"/>
              </a:spcBef>
            </a:pPr>
            <a:r>
              <a:rPr sz="10000" b="1" spc="160" dirty="0">
                <a:ln w="38100">
                  <a:solidFill>
                    <a:srgbClr val="3DA5C1"/>
                  </a:solidFill>
                </a:ln>
                <a:solidFill>
                  <a:schemeClr val="accent5"/>
                </a:solidFill>
                <a:latin typeface="+mj-ea"/>
                <a:cs typeface="游ゴシック体 ボールド"/>
              </a:rPr>
              <a:t>ポ</a:t>
            </a:r>
            <a:r>
              <a:rPr sz="10000" b="1" spc="90" dirty="0">
                <a:ln w="38100">
                  <a:solidFill>
                    <a:srgbClr val="3DA5C1"/>
                  </a:solidFill>
                </a:ln>
                <a:solidFill>
                  <a:schemeClr val="accent5"/>
                </a:solidFill>
                <a:latin typeface="+mj-ea"/>
                <a:cs typeface="游ゴシック体 ボールド"/>
              </a:rPr>
              <a:t>ン</a:t>
            </a:r>
            <a:r>
              <a:rPr sz="10000" b="1" spc="1200" dirty="0">
                <a:ln w="38100">
                  <a:solidFill>
                    <a:srgbClr val="3DA5C1"/>
                  </a:solidFill>
                </a:ln>
                <a:solidFill>
                  <a:schemeClr val="accent5"/>
                </a:solidFill>
                <a:latin typeface="+mj-ea"/>
                <a:cs typeface="游ゴシック体 ボールド"/>
              </a:rPr>
              <a:t>プ</a:t>
            </a:r>
            <a:r>
              <a:rPr sz="10000" b="1" spc="930" dirty="0">
                <a:ln w="38100">
                  <a:solidFill>
                    <a:srgbClr val="3DA5C1"/>
                  </a:solidFill>
                </a:ln>
                <a:solidFill>
                  <a:schemeClr val="accent5"/>
                </a:solidFill>
                <a:latin typeface="+mj-ea"/>
                <a:cs typeface="游ゴシック体 ボールド"/>
              </a:rPr>
              <a:t>の</a:t>
            </a:r>
            <a:r>
              <a:rPr sz="10000" b="1" spc="1000" dirty="0">
                <a:ln w="38100">
                  <a:solidFill>
                    <a:srgbClr val="3DA5C1"/>
                  </a:solidFill>
                </a:ln>
                <a:solidFill>
                  <a:schemeClr val="accent5"/>
                </a:solidFill>
                <a:latin typeface="+mj-ea"/>
                <a:cs typeface="游ゴシック体 ボールド"/>
              </a:rPr>
              <a:t>基礎知</a:t>
            </a:r>
            <a:r>
              <a:rPr sz="10000" b="1" dirty="0">
                <a:ln w="38100">
                  <a:solidFill>
                    <a:srgbClr val="3DA5C1"/>
                  </a:solidFill>
                </a:ln>
                <a:solidFill>
                  <a:schemeClr val="accent5"/>
                </a:solidFill>
                <a:latin typeface="+mj-ea"/>
                <a:cs typeface="游ゴシック体 ボールド"/>
              </a:rPr>
              <a:t>識</a:t>
            </a:r>
          </a:p>
        </p:txBody>
      </p:sp>
      <p:sp>
        <p:nvSpPr>
          <p:cNvPr id="11" name="object 11"/>
          <p:cNvSpPr txBox="1"/>
          <p:nvPr/>
        </p:nvSpPr>
        <p:spPr>
          <a:xfrm>
            <a:off x="5463845" y="5400675"/>
            <a:ext cx="3728034" cy="782265"/>
          </a:xfrm>
          <a:prstGeom prst="rect">
            <a:avLst/>
          </a:prstGeom>
        </p:spPr>
        <p:txBody>
          <a:bodyPr vert="horz" wrap="square" lIns="0" tIns="12700" rIns="0" bIns="0" rtlCol="0">
            <a:spAutoFit/>
          </a:bodyPr>
          <a:lstStyle/>
          <a:p>
            <a:pPr marL="12700">
              <a:lnSpc>
                <a:spcPct val="100000"/>
              </a:lnSpc>
              <a:spcBef>
                <a:spcPts val="100"/>
              </a:spcBef>
            </a:pPr>
            <a:r>
              <a:rPr sz="5000" b="1" i="1" spc="-5" dirty="0">
                <a:solidFill>
                  <a:srgbClr val="1D2087"/>
                </a:solidFill>
                <a:latin typeface="+mj-lt"/>
                <a:cs typeface="Myanmar Text" panose="020B0502040204020203" pitchFamily="34" charset="0"/>
              </a:rPr>
              <a:t>CONTENTS</a:t>
            </a:r>
            <a:endParaRPr sz="5000" dirty="0">
              <a:latin typeface="+mj-lt"/>
              <a:cs typeface="Myanmar Text" panose="020B0502040204020203" pitchFamily="34" charset="0"/>
            </a:endParaRPr>
          </a:p>
        </p:txBody>
      </p:sp>
      <p:sp>
        <p:nvSpPr>
          <p:cNvPr id="18" name="object 3"/>
          <p:cNvSpPr txBox="1"/>
          <p:nvPr/>
        </p:nvSpPr>
        <p:spPr>
          <a:xfrm>
            <a:off x="4104556" y="6465660"/>
            <a:ext cx="7418324" cy="2479525"/>
          </a:xfrm>
          <a:prstGeom prst="rect">
            <a:avLst/>
          </a:prstGeom>
        </p:spPr>
        <p:txBody>
          <a:bodyPr vert="horz" wrap="square" lIns="0" tIns="17145" rIns="0" bIns="0" rtlCol="0">
            <a:spAutoFit/>
          </a:bodyPr>
          <a:lstStyle/>
          <a:p>
            <a:pPr marL="12700">
              <a:lnSpc>
                <a:spcPts val="6355"/>
              </a:lnSpc>
            </a:pPr>
            <a:r>
              <a:rPr sz="5550" b="1" i="1" spc="20" dirty="0">
                <a:solidFill>
                  <a:srgbClr val="1D2087"/>
                </a:solidFill>
                <a:latin typeface="+mj-lt"/>
                <a:ea typeface="A-OTF 見出ゴMB31 Pr6N MB31" panose="020B0600000000000000" pitchFamily="34" charset="-128"/>
                <a:cs typeface="CenturyGothic-BoldItalic"/>
              </a:rPr>
              <a:t>5</a:t>
            </a:r>
            <a:r>
              <a:rPr sz="4650" b="1" i="1" dirty="0">
                <a:solidFill>
                  <a:srgbClr val="1D2087"/>
                </a:solidFill>
                <a:latin typeface="+mj-lt"/>
                <a:ea typeface="A-OTF 見出ゴMB31 Pr6N MB31" panose="020B0600000000000000" pitchFamily="34" charset="-128"/>
                <a:cs typeface="CenturyGothic-BoldItalic"/>
              </a:rPr>
              <a:t>.</a:t>
            </a:r>
            <a:r>
              <a:rPr lang="ja-JP" altLang="en-US" sz="3700" b="1" spc="25" dirty="0">
                <a:solidFill>
                  <a:srgbClr val="231815"/>
                </a:solidFill>
                <a:latin typeface="+mj-ea"/>
                <a:cs typeface="YuGo-Medium"/>
              </a:rPr>
              <a:t>ポンプの選定</a:t>
            </a:r>
            <a:endParaRPr lang="en-US" sz="4650" b="1" i="1" dirty="0">
              <a:solidFill>
                <a:srgbClr val="1D2087"/>
              </a:solidFill>
              <a:latin typeface="+mj-lt"/>
              <a:ea typeface="A-OTF 見出ゴMB31 Pr6N MB31" panose="020B0600000000000000" pitchFamily="34" charset="-128"/>
              <a:cs typeface="CenturyGothic-BoldItalic"/>
            </a:endParaRPr>
          </a:p>
          <a:p>
            <a:pPr marL="12700">
              <a:lnSpc>
                <a:spcPts val="6355"/>
              </a:lnSpc>
            </a:pPr>
            <a:r>
              <a:rPr lang="en-US" altLang="ja-JP" sz="5550" b="1" i="1" dirty="0">
                <a:solidFill>
                  <a:srgbClr val="1D2087"/>
                </a:solidFill>
                <a:latin typeface="+mj-lt"/>
                <a:ea typeface="A-OTF 見出ゴMB31 Pr6N MB31" panose="020B0600000000000000" pitchFamily="34" charset="-128"/>
                <a:cs typeface="CenturyGothic-BoldItalic"/>
              </a:rPr>
              <a:t>6</a:t>
            </a:r>
            <a:r>
              <a:rPr lang="en-US" altLang="ja-JP" sz="4650" b="1" i="1" dirty="0">
                <a:solidFill>
                  <a:srgbClr val="1D2087"/>
                </a:solidFill>
                <a:latin typeface="+mj-lt"/>
                <a:ea typeface="A-OTF 見出ゴMB31 Pr6N MB31" panose="020B0600000000000000" pitchFamily="34" charset="-128"/>
                <a:cs typeface="CenturyGothic-BoldItalic"/>
              </a:rPr>
              <a:t>.</a:t>
            </a:r>
            <a:r>
              <a:rPr lang="ja-JP" altLang="en-US" sz="3700" b="1" spc="210" dirty="0">
                <a:solidFill>
                  <a:srgbClr val="231815"/>
                </a:solidFill>
                <a:latin typeface="+mj-ea"/>
                <a:cs typeface="YuGo-Medium"/>
              </a:rPr>
              <a:t>注</a:t>
            </a:r>
            <a:r>
              <a:rPr lang="ja-JP" altLang="en-US" sz="3700" b="1" spc="75" dirty="0">
                <a:solidFill>
                  <a:srgbClr val="231815"/>
                </a:solidFill>
                <a:latin typeface="+mj-ea"/>
                <a:cs typeface="YuGo-Medium"/>
              </a:rPr>
              <a:t>意</a:t>
            </a:r>
            <a:r>
              <a:rPr lang="ja-JP" altLang="en-US" sz="3700" b="1" spc="35" dirty="0">
                <a:solidFill>
                  <a:srgbClr val="231815"/>
                </a:solidFill>
                <a:latin typeface="+mj-ea"/>
                <a:cs typeface="YuGo-Medium"/>
              </a:rPr>
              <a:t>を</a:t>
            </a:r>
            <a:r>
              <a:rPr lang="ja-JP" altLang="en-US" sz="3700" b="1" spc="215" dirty="0">
                <a:solidFill>
                  <a:srgbClr val="231815"/>
                </a:solidFill>
                <a:latin typeface="+mj-ea"/>
                <a:cs typeface="YuGo-Medium"/>
              </a:rPr>
              <a:t>要</a:t>
            </a:r>
            <a:r>
              <a:rPr lang="ja-JP" altLang="en-US" sz="3700" b="1" spc="-70" dirty="0">
                <a:solidFill>
                  <a:srgbClr val="231815"/>
                </a:solidFill>
                <a:latin typeface="+mj-ea"/>
                <a:cs typeface="YuGo-Medium"/>
              </a:rPr>
              <a:t>す</a:t>
            </a:r>
            <a:r>
              <a:rPr lang="ja-JP" altLang="en-US" sz="3700" b="1" spc="-135" dirty="0">
                <a:solidFill>
                  <a:srgbClr val="231815"/>
                </a:solidFill>
                <a:latin typeface="+mj-ea"/>
                <a:cs typeface="YuGo-Medium"/>
              </a:rPr>
              <a:t>る</a:t>
            </a:r>
            <a:r>
              <a:rPr lang="ja-JP" altLang="en-US" sz="3700" b="1" spc="-190" dirty="0">
                <a:solidFill>
                  <a:srgbClr val="231815"/>
                </a:solidFill>
                <a:latin typeface="+mj-ea"/>
                <a:cs typeface="YuGo-Medium"/>
              </a:rPr>
              <a:t>ポ</a:t>
            </a:r>
            <a:r>
              <a:rPr lang="ja-JP" altLang="en-US" sz="3700" b="1" spc="-100" dirty="0">
                <a:solidFill>
                  <a:srgbClr val="231815"/>
                </a:solidFill>
                <a:latin typeface="+mj-ea"/>
                <a:cs typeface="YuGo-Medium"/>
              </a:rPr>
              <a:t>ン</a:t>
            </a:r>
            <a:r>
              <a:rPr lang="ja-JP" altLang="en-US" sz="3700" b="1" spc="295" dirty="0">
                <a:solidFill>
                  <a:srgbClr val="231815"/>
                </a:solidFill>
                <a:latin typeface="+mj-ea"/>
                <a:cs typeface="YuGo-Medium"/>
              </a:rPr>
              <a:t>プ</a:t>
            </a:r>
            <a:r>
              <a:rPr lang="ja-JP" altLang="en-US" sz="3700" b="1" spc="195" dirty="0">
                <a:solidFill>
                  <a:srgbClr val="231815"/>
                </a:solidFill>
                <a:latin typeface="+mj-ea"/>
                <a:cs typeface="YuGo-Medium"/>
              </a:rPr>
              <a:t>の</a:t>
            </a:r>
            <a:r>
              <a:rPr lang="ja-JP" altLang="en-US" sz="3700" b="1" spc="210" dirty="0">
                <a:solidFill>
                  <a:srgbClr val="231815"/>
                </a:solidFill>
                <a:latin typeface="+mj-ea"/>
                <a:cs typeface="YuGo-Medium"/>
              </a:rPr>
              <a:t>現象</a:t>
            </a:r>
            <a:endParaRPr lang="en-US" altLang="ja-JP" sz="4800" b="1" i="1" dirty="0">
              <a:solidFill>
                <a:srgbClr val="1D2087"/>
              </a:solidFill>
              <a:ea typeface="A-OTF 見出ゴMB31 Pr6N MB31" panose="020B0600000000000000" pitchFamily="34" charset="-128"/>
              <a:cs typeface="CenturyGothic-BoldItalic"/>
            </a:endParaRPr>
          </a:p>
          <a:p>
            <a:pPr marL="12700">
              <a:lnSpc>
                <a:spcPts val="6355"/>
              </a:lnSpc>
            </a:pPr>
            <a:r>
              <a:rPr lang="en-US" altLang="ja-JP" sz="5550" b="1" i="1" dirty="0">
                <a:solidFill>
                  <a:srgbClr val="1D2087"/>
                </a:solidFill>
                <a:latin typeface="+mj-lt"/>
                <a:ea typeface="A-OTF 見出ゴMB31 Pr6N MB31" panose="020B0600000000000000" pitchFamily="34" charset="-128"/>
                <a:cs typeface="CenturyGothic-BoldItalic"/>
              </a:rPr>
              <a:t>7</a:t>
            </a:r>
            <a:r>
              <a:rPr lang="en-US" altLang="ja-JP" sz="4650" b="1" i="1" dirty="0">
                <a:solidFill>
                  <a:srgbClr val="1D2087"/>
                </a:solidFill>
                <a:ea typeface="A-OTF 見出ゴMB31 Pr6N MB31" panose="020B0600000000000000" pitchFamily="34" charset="-128"/>
                <a:cs typeface="CenturyGothic-BoldItalic"/>
              </a:rPr>
              <a:t>.</a:t>
            </a:r>
            <a:r>
              <a:rPr lang="ja-JP" altLang="en-US" sz="3700" b="1" spc="210" dirty="0">
                <a:solidFill>
                  <a:srgbClr val="231815"/>
                </a:solidFill>
                <a:latin typeface="+mj-ea"/>
                <a:cs typeface="YuGo-Medium"/>
              </a:rPr>
              <a:t>ポンプの保守管理</a:t>
            </a:r>
            <a:endParaRPr lang="en-US" altLang="ja-JP" sz="4650" dirty="0">
              <a:ea typeface="A-OTF 見出ゴMB31 Pr6N MB31" panose="020B0600000000000000" pitchFamily="34" charset="-128"/>
              <a:cs typeface="CenturyGothic-BoldItalic"/>
            </a:endParaRPr>
          </a:p>
        </p:txBody>
      </p:sp>
      <p:sp>
        <p:nvSpPr>
          <p:cNvPr id="20" name="動作設定ボタン: ユーザー設定 19">
            <a:hlinkClick r:id="rId4" action="ppaction://hlinksldjump" highlightClick="1"/>
          </p:cNvPr>
          <p:cNvSpPr/>
          <p:nvPr/>
        </p:nvSpPr>
        <p:spPr>
          <a:xfrm>
            <a:off x="3996544" y="7408685"/>
            <a:ext cx="6573526" cy="684076"/>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動作設定ボタン: ユーザー設定 20">
            <a:hlinkClick r:id="rId5" action="ppaction://hlinksldjump" highlightClick="1"/>
          </p:cNvPr>
          <p:cNvSpPr/>
          <p:nvPr/>
        </p:nvSpPr>
        <p:spPr>
          <a:xfrm>
            <a:off x="3996544" y="8216918"/>
            <a:ext cx="6573526" cy="684076"/>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002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4439901" cy="10801350"/>
          </a:xfrm>
          <a:prstGeom prst="rect">
            <a:avLst/>
          </a:prstGeom>
        </p:spPr>
      </p:pic>
      <p:pic>
        <p:nvPicPr>
          <p:cNvPr id="12" name="図 11" descr="002_ob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14437869" cy="10801350"/>
          </a:xfrm>
          <a:prstGeom prst="rect">
            <a:avLst/>
          </a:prstGeom>
        </p:spPr>
      </p:pic>
      <p:sp>
        <p:nvSpPr>
          <p:cNvPr id="7" name="object 2"/>
          <p:cNvSpPr txBox="1">
            <a:spLocks/>
          </p:cNvSpPr>
          <p:nvPr/>
        </p:nvSpPr>
        <p:spPr>
          <a:xfrm>
            <a:off x="843017" y="4855654"/>
            <a:ext cx="12675634" cy="1090042"/>
          </a:xfrm>
          <a:prstGeom prst="rect">
            <a:avLst/>
          </a:prstGeom>
        </p:spPr>
        <p:txBody>
          <a:bodyPr vert="horz" wrap="square" lIns="0" tIns="12700" rIns="0" bIns="0" rtlCol="0">
            <a:spAutoFit/>
          </a:bodyPr>
          <a:lstStyle>
            <a:lvl1pPr>
              <a:defRPr sz="7000" b="1" i="0">
                <a:solidFill>
                  <a:srgbClr val="232323"/>
                </a:solidFill>
                <a:latin typeface="YuGothic"/>
                <a:ea typeface="+mj-ea"/>
                <a:cs typeface="YuGothic"/>
              </a:defRPr>
            </a:lvl1pPr>
          </a:lstStyle>
          <a:p>
            <a:pPr marL="1359535">
              <a:spcBef>
                <a:spcPts val="100"/>
              </a:spcBef>
            </a:pPr>
            <a:r>
              <a:rPr lang="ja-JP" altLang="en-US" spc="350" dirty="0">
                <a:ln w="28575">
                  <a:solidFill>
                    <a:srgbClr val="232323"/>
                  </a:solidFill>
                </a:ln>
                <a:latin typeface="+mn-ea"/>
                <a:ea typeface="+mn-ea"/>
                <a:cs typeface="游ゴシック体 ボールド"/>
              </a:rPr>
              <a:t>注意を要するポンプの現象</a:t>
            </a:r>
          </a:p>
        </p:txBody>
      </p:sp>
      <p:sp>
        <p:nvSpPr>
          <p:cNvPr id="8" name="スライド番号プレースホルダー 24">
            <a:extLst>
              <a:ext uri="{FF2B5EF4-FFF2-40B4-BE49-F238E27FC236}">
                <a16:creationId xmlns:a16="http://schemas.microsoft.com/office/drawing/2014/main" id="{DD15521B-FBBD-434F-BCD4-95BF89AF0951}"/>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10</a:t>
            </a:fld>
            <a:endParaRPr lang="ja-JP" altLang="en-US" sz="3600" dirty="0">
              <a:solidFill>
                <a:schemeClr val="bg1"/>
              </a:solidFill>
            </a:endParaRPr>
          </a:p>
        </p:txBody>
      </p:sp>
      <p:sp>
        <p:nvSpPr>
          <p:cNvPr id="6" name="object 2"/>
          <p:cNvSpPr txBox="1"/>
          <p:nvPr/>
        </p:nvSpPr>
        <p:spPr>
          <a:xfrm>
            <a:off x="1038460" y="4421819"/>
            <a:ext cx="1074420" cy="1628651"/>
          </a:xfrm>
          <a:prstGeom prst="rect">
            <a:avLst/>
          </a:prstGeom>
        </p:spPr>
        <p:txBody>
          <a:bodyPr vert="horz" wrap="square" lIns="0" tIns="12700" rIns="0" bIns="0" rtlCol="0">
            <a:spAutoFit/>
          </a:bodyPr>
          <a:lstStyle/>
          <a:p>
            <a:pPr marL="12700">
              <a:lnSpc>
                <a:spcPct val="100000"/>
              </a:lnSpc>
              <a:spcBef>
                <a:spcPts val="100"/>
              </a:spcBef>
            </a:pPr>
            <a:r>
              <a:rPr lang="en-US" altLang="ja-JP" sz="10500" b="1" i="1" dirty="0">
                <a:solidFill>
                  <a:srgbClr val="1D2087"/>
                </a:solidFill>
                <a:latin typeface="MS UI Gothic" panose="020B0600070205080204" pitchFamily="50" charset="-128"/>
                <a:ea typeface="MS UI Gothic" panose="020B0600070205080204" pitchFamily="50" charset="-128"/>
                <a:cs typeface="CenturyGothic-BoldItalic"/>
              </a:rPr>
              <a:t>6</a:t>
            </a:r>
            <a:r>
              <a:rPr sz="10500" b="1" i="1" dirty="0">
                <a:solidFill>
                  <a:srgbClr val="1D2087"/>
                </a:solidFill>
                <a:latin typeface="MS UI Gothic" panose="020B0600070205080204" pitchFamily="50" charset="-128"/>
                <a:ea typeface="MS UI Gothic" panose="020B0600070205080204" pitchFamily="50" charset="-128"/>
                <a:cs typeface="CenturyGothic-BoldItalic"/>
              </a:rPr>
              <a:t>.</a:t>
            </a:r>
            <a:endParaRPr sz="10500" dirty="0">
              <a:latin typeface="MS UI Gothic" panose="020B0600070205080204" pitchFamily="50" charset="-128"/>
              <a:ea typeface="MS UI Gothic" panose="020B0600070205080204" pitchFamily="50" charset="-128"/>
              <a:cs typeface="CenturyGothic-BoldItalic"/>
            </a:endParaRPr>
          </a:p>
        </p:txBody>
      </p:sp>
    </p:spTree>
    <p:extLst>
      <p:ext uri="{BB962C8B-B14F-4D97-AF65-F5344CB8AC3E}">
        <p14:creationId xmlns:p14="http://schemas.microsoft.com/office/powerpoint/2010/main" val="58364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clrChange>
              <a:clrFrom>
                <a:srgbClr val="FFFFFF"/>
              </a:clrFrom>
              <a:clrTo>
                <a:srgbClr val="FFFFFF">
                  <a:alpha val="0"/>
                </a:srgbClr>
              </a:clrTo>
            </a:clrChange>
          </a:blip>
          <a:stretch>
            <a:fillRect/>
          </a:stretch>
        </p:blipFill>
        <p:spPr>
          <a:xfrm>
            <a:off x="8528856" y="5535857"/>
            <a:ext cx="5645304" cy="4134589"/>
          </a:xfrm>
          <a:prstGeom prst="rect">
            <a:avLst/>
          </a:prstGeom>
        </p:spPr>
      </p:pic>
      <p:sp>
        <p:nvSpPr>
          <p:cNvPr id="53" name="正方形/長方形 52">
            <a:extLst>
              <a:ext uri="{FF2B5EF4-FFF2-40B4-BE49-F238E27FC236}">
                <a16:creationId xmlns:a16="http://schemas.microsoft.com/office/drawing/2014/main" id="{9AEF8994-5246-4F21-9DEF-1C3B3F2D34E5}"/>
              </a:ext>
            </a:extLst>
          </p:cNvPr>
          <p:cNvSpPr/>
          <p:nvPr/>
        </p:nvSpPr>
        <p:spPr>
          <a:xfrm>
            <a:off x="680478" y="2899094"/>
            <a:ext cx="13108242" cy="2301830"/>
          </a:xfrm>
          <a:prstGeom prst="rect">
            <a:avLst/>
          </a:prstGeom>
          <a:solidFill>
            <a:srgbClr val="3DA5C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5" name="図 4"/>
          <p:cNvPicPr>
            <a:picLocks noChangeAspect="1"/>
          </p:cNvPicPr>
          <p:nvPr/>
        </p:nvPicPr>
        <p:blipFill>
          <a:blip r:embed="rId3"/>
          <a:stretch>
            <a:fillRect/>
          </a:stretch>
        </p:blipFill>
        <p:spPr>
          <a:xfrm flipV="1">
            <a:off x="7987769" y="9637857"/>
            <a:ext cx="3431875" cy="130354"/>
          </a:xfrm>
          <a:prstGeom prst="rect">
            <a:avLst/>
          </a:prstGeom>
        </p:spPr>
      </p:pic>
      <p:grpSp>
        <p:nvGrpSpPr>
          <p:cNvPr id="10" name="図形グループ 36"/>
          <p:cNvGrpSpPr/>
          <p:nvPr/>
        </p:nvGrpSpPr>
        <p:grpSpPr>
          <a:xfrm>
            <a:off x="-6587562" y="6732513"/>
            <a:ext cx="14399996" cy="3844052"/>
            <a:chOff x="0" y="6955951"/>
            <a:chExt cx="14399996" cy="3844052"/>
          </a:xfrm>
        </p:grpSpPr>
        <p:grpSp>
          <p:nvGrpSpPr>
            <p:cNvPr id="11" name="object 2"/>
            <p:cNvGrpSpPr/>
            <p:nvPr/>
          </p:nvGrpSpPr>
          <p:grpSpPr>
            <a:xfrm>
              <a:off x="0" y="6955951"/>
              <a:ext cx="14399996" cy="3844052"/>
              <a:chOff x="0" y="6955951"/>
              <a:chExt cx="14399996" cy="3844052"/>
            </a:xfrm>
          </p:grpSpPr>
          <p:pic>
            <p:nvPicPr>
              <p:cNvPr id="13" name="object 3"/>
              <p:cNvPicPr/>
              <p:nvPr/>
            </p:nvPicPr>
            <p:blipFill>
              <a:blip r:embed="rId4" cstate="print"/>
              <a:stretch>
                <a:fillRect/>
              </a:stretch>
            </p:blipFill>
            <p:spPr>
              <a:xfrm>
                <a:off x="0" y="6955951"/>
                <a:ext cx="14399996" cy="3844052"/>
              </a:xfrm>
              <a:prstGeom prst="rect">
                <a:avLst/>
              </a:prstGeom>
            </p:spPr>
          </p:pic>
          <p:pic>
            <p:nvPicPr>
              <p:cNvPr id="14" name="object 4"/>
              <p:cNvPicPr/>
              <p:nvPr/>
            </p:nvPicPr>
            <p:blipFill>
              <a:blip r:embed="rId5" cstate="print"/>
              <a:stretch>
                <a:fillRect/>
              </a:stretch>
            </p:blipFill>
            <p:spPr>
              <a:xfrm>
                <a:off x="14465" y="7150010"/>
                <a:ext cx="14382737" cy="3645001"/>
              </a:xfrm>
              <a:prstGeom prst="rect">
                <a:avLst/>
              </a:prstGeom>
            </p:spPr>
          </p:pic>
        </p:grpSp>
        <p:sp>
          <p:nvSpPr>
            <p:cNvPr id="12" name="object 5"/>
            <p:cNvSpPr txBox="1"/>
            <p:nvPr/>
          </p:nvSpPr>
          <p:spPr>
            <a:xfrm>
              <a:off x="8826454" y="7787457"/>
              <a:ext cx="226216" cy="809625"/>
            </a:xfrm>
            <a:prstGeom prst="rect">
              <a:avLst/>
            </a:prstGeom>
          </p:spPr>
          <p:txBody>
            <a:bodyPr vert="eaVert" wrap="square" lIns="0" tIns="0" rIns="0" bIns="0" rtlCol="0">
              <a:spAutoFit/>
            </a:bodyPr>
            <a:lstStyle/>
            <a:p>
              <a:pPr marL="12700" algn="ctr">
                <a:lnSpc>
                  <a:spcPct val="60000"/>
                </a:lnSpc>
              </a:pPr>
              <a:r>
                <a:rPr sz="2100" b="1" spc="-65" dirty="0">
                  <a:solidFill>
                    <a:srgbClr val="231815"/>
                  </a:solidFill>
                  <a:latin typeface="+mn-ea"/>
                  <a:cs typeface="YuGothic"/>
                </a:rPr>
                <a:t>富士</a:t>
              </a:r>
              <a:r>
                <a:rPr sz="2100" b="1" dirty="0">
                  <a:solidFill>
                    <a:srgbClr val="231815"/>
                  </a:solidFill>
                  <a:latin typeface="+mn-ea"/>
                  <a:cs typeface="YuGothic"/>
                </a:rPr>
                <a:t>山</a:t>
              </a:r>
              <a:endParaRPr sz="2100" dirty="0">
                <a:latin typeface="+mn-ea"/>
                <a:cs typeface="YuGothic"/>
              </a:endParaRPr>
            </a:p>
          </p:txBody>
        </p:sp>
      </p:gr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992226" y="767412"/>
            <a:ext cx="4419600"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キャビテーション</a:t>
            </a:r>
            <a:endParaRPr sz="35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pic>
        <p:nvPicPr>
          <p:cNvPr id="7" name="図 6"/>
          <p:cNvPicPr>
            <a:picLocks noChangeAspect="1"/>
          </p:cNvPicPr>
          <p:nvPr/>
        </p:nvPicPr>
        <p:blipFill>
          <a:blip r:embed="rId6"/>
          <a:stretch>
            <a:fillRect/>
          </a:stretch>
        </p:blipFill>
        <p:spPr>
          <a:xfrm rot="16200000">
            <a:off x="3087939" y="-546028"/>
            <a:ext cx="851308" cy="5905808"/>
          </a:xfrm>
          <a:prstGeom prst="rect">
            <a:avLst/>
          </a:prstGeom>
        </p:spPr>
      </p:pic>
      <p:sp>
        <p:nvSpPr>
          <p:cNvPr id="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737" y="2161146"/>
            <a:ext cx="55821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キャビテーションとは　　　</a:t>
            </a:r>
          </a:p>
        </p:txBody>
      </p:sp>
      <p:sp>
        <p:nvSpPr>
          <p:cNvPr id="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484" y="3012455"/>
            <a:ext cx="13460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液体の流れの中で圧力差により短時間に泡の発生と消滅が起きる物理現象のこと。</a:t>
            </a:r>
            <a:endParaRPr lang="en-US" altLang="ja-JP" sz="2400" b="1" spc="-100" dirty="0">
              <a:solidFill>
                <a:srgbClr val="FFFF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　</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① 急激に気圧が下がると、液体が沸騰したり溶存気体の分離によって小さな</a:t>
            </a: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気泡が発生</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a:t>
            </a:r>
            <a:endParaRPr lang="en-US" altLang="ja-JP" sz="2400" spc="-100" dirty="0">
              <a:solidFill>
                <a:schemeClr val="bg1"/>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chemeClr val="bg1"/>
                </a:solidFill>
                <a:latin typeface="游ゴシック Medium" panose="020B0500000000000000" pitchFamily="50" charset="-128"/>
                <a:ea typeface="游ゴシック Medium" panose="020B0500000000000000" pitchFamily="50" charset="-128"/>
              </a:rPr>
              <a:t>　② 周囲の圧力が飽和蒸気圧より高いため、周囲の液体は泡の中心に集中し</a:t>
            </a: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気泡が消滅</a:t>
            </a:r>
            <a:r>
              <a:rPr lang="ja-JP" altLang="en-US" sz="2400" b="1" spc="-100" dirty="0">
                <a:solidFill>
                  <a:schemeClr val="bg1"/>
                </a:solidFill>
                <a:latin typeface="游ゴシック Medium" panose="020B0500000000000000" pitchFamily="50" charset="-128"/>
                <a:ea typeface="游ゴシック Medium" panose="020B0500000000000000" pitchFamily="50" charset="-128"/>
              </a:rPr>
              <a:t>する</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a:t>
            </a:r>
            <a:endParaRPr lang="en-US" altLang="ja-JP" sz="2400" spc="-100" dirty="0">
              <a:solidFill>
                <a:schemeClr val="bg1"/>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chemeClr val="bg1"/>
                </a:solidFill>
                <a:latin typeface="游ゴシック Medium" panose="020B0500000000000000" pitchFamily="50" charset="-128"/>
                <a:ea typeface="游ゴシック Medium" panose="020B0500000000000000" pitchFamily="50" charset="-128"/>
              </a:rPr>
              <a:t>　③ 泡が消滅する瞬間に中心で衝突するため、</a:t>
            </a:r>
            <a:r>
              <a:rPr lang="ja-JP" altLang="en-US" sz="2400" b="1" spc="-100" dirty="0">
                <a:solidFill>
                  <a:srgbClr val="FFFF00"/>
                </a:solidFill>
                <a:latin typeface="游ゴシック Medium" panose="020B0500000000000000" pitchFamily="50" charset="-128"/>
                <a:ea typeface="游ゴシック Medium" panose="020B0500000000000000" pitchFamily="50" charset="-128"/>
              </a:rPr>
              <a:t>強い圧力波が発生</a:t>
            </a:r>
            <a:r>
              <a:rPr lang="ja-JP" altLang="en-US" sz="2400" spc="-100" dirty="0">
                <a:solidFill>
                  <a:schemeClr val="bg1"/>
                </a:solidFill>
                <a:latin typeface="游ゴシック Medium" panose="020B0500000000000000" pitchFamily="50" charset="-128"/>
                <a:ea typeface="游ゴシック Medium" panose="020B0500000000000000" pitchFamily="50" charset="-128"/>
              </a:rPr>
              <a:t>し、騒音・振動を発生させる。</a:t>
            </a:r>
            <a:endParaRPr lang="en-US" altLang="ja-JP" sz="2400" spc="-100" dirty="0">
              <a:solidFill>
                <a:schemeClr val="bg1"/>
              </a:solidFill>
              <a:latin typeface="游ゴシック Medium" panose="020B0500000000000000" pitchFamily="50" charset="-128"/>
              <a:ea typeface="游ゴシック Medium" panose="020B0500000000000000" pitchFamily="50" charset="-128"/>
            </a:endParaRPr>
          </a:p>
        </p:txBody>
      </p:sp>
      <p:sp>
        <p:nvSpPr>
          <p:cNvPr id="18" name="object 22"/>
          <p:cNvSpPr txBox="1"/>
          <p:nvPr/>
        </p:nvSpPr>
        <p:spPr>
          <a:xfrm>
            <a:off x="2715944" y="5904220"/>
            <a:ext cx="3404472" cy="902106"/>
          </a:xfrm>
          <a:prstGeom prst="rect">
            <a:avLst/>
          </a:prstGeom>
        </p:spPr>
        <p:txBody>
          <a:bodyPr vert="horz" wrap="square" lIns="0" tIns="12700" rIns="0" bIns="0" rtlCol="0">
            <a:spAutoFit/>
          </a:bodyPr>
          <a:lstStyle/>
          <a:p>
            <a:pPr marL="12700" marR="5080" indent="208279">
              <a:lnSpc>
                <a:spcPct val="116700"/>
              </a:lnSpc>
              <a:spcBef>
                <a:spcPts val="100"/>
              </a:spcBef>
            </a:pPr>
            <a:r>
              <a:rPr sz="2500" spc="125" dirty="0">
                <a:solidFill>
                  <a:srgbClr val="231815"/>
                </a:solidFill>
                <a:latin typeface="+mn-ea"/>
                <a:cs typeface="YuGo-Medium"/>
              </a:rPr>
              <a:t>富士</a:t>
            </a:r>
            <a:r>
              <a:rPr sz="2500" spc="114" dirty="0">
                <a:solidFill>
                  <a:srgbClr val="231815"/>
                </a:solidFill>
                <a:latin typeface="+mn-ea"/>
                <a:cs typeface="YuGo-Medium"/>
              </a:rPr>
              <a:t>山の</a:t>
            </a:r>
            <a:r>
              <a:rPr lang="ja-JP" altLang="en-US" sz="2500" spc="55" dirty="0">
                <a:solidFill>
                  <a:srgbClr val="231815"/>
                </a:solidFill>
                <a:latin typeface="+mn-ea"/>
                <a:cs typeface="YuGo-Medium"/>
              </a:rPr>
              <a:t>頂上</a:t>
            </a:r>
            <a:r>
              <a:rPr sz="2500" spc="95" dirty="0">
                <a:solidFill>
                  <a:srgbClr val="231815"/>
                </a:solidFill>
                <a:latin typeface="+mn-ea"/>
                <a:cs typeface="YuGo-Medium"/>
              </a:rPr>
              <a:t>で</a:t>
            </a:r>
            <a:r>
              <a:rPr lang="ja-JP" altLang="en-US" sz="2500" spc="-355" dirty="0">
                <a:solidFill>
                  <a:srgbClr val="231815"/>
                </a:solidFill>
                <a:latin typeface="+mn-ea"/>
                <a:cs typeface="YuGo-Medium"/>
              </a:rPr>
              <a:t>の</a:t>
            </a:r>
            <a:endParaRPr lang="en-US" altLang="ja-JP" sz="2500" spc="-355" dirty="0">
              <a:solidFill>
                <a:srgbClr val="231815"/>
              </a:solidFill>
              <a:latin typeface="+mn-ea"/>
              <a:cs typeface="YuGo-Medium"/>
            </a:endParaRPr>
          </a:p>
          <a:p>
            <a:pPr marL="12700" marR="5080" indent="208279">
              <a:lnSpc>
                <a:spcPct val="116700"/>
              </a:lnSpc>
              <a:spcBef>
                <a:spcPts val="100"/>
              </a:spcBef>
            </a:pPr>
            <a:r>
              <a:rPr lang="ja-JP" altLang="en-US" sz="2500" spc="125" dirty="0">
                <a:solidFill>
                  <a:srgbClr val="231815"/>
                </a:solidFill>
                <a:latin typeface="+mn-ea"/>
                <a:cs typeface="YuGo-Medium"/>
              </a:rPr>
              <a:t>水の沸騰温度</a:t>
            </a:r>
            <a:endParaRPr sz="2500" dirty="0">
              <a:latin typeface="+mn-ea"/>
              <a:cs typeface="YuGo-Medium"/>
            </a:endParaRPr>
          </a:p>
        </p:txBody>
      </p:sp>
      <p:sp>
        <p:nvSpPr>
          <p:cNvPr id="19" name="object 23"/>
          <p:cNvSpPr txBox="1"/>
          <p:nvPr/>
        </p:nvSpPr>
        <p:spPr>
          <a:xfrm>
            <a:off x="4174036" y="7713706"/>
            <a:ext cx="3399731" cy="461665"/>
          </a:xfrm>
          <a:prstGeom prst="rect">
            <a:avLst/>
          </a:prstGeom>
        </p:spPr>
        <p:txBody>
          <a:bodyPr vert="horz" wrap="square" lIns="0" tIns="76200" rIns="0" bIns="0" rtlCol="0">
            <a:spAutoFit/>
          </a:bodyPr>
          <a:lstStyle/>
          <a:p>
            <a:pPr marR="5080">
              <a:lnSpc>
                <a:spcPct val="100000"/>
              </a:lnSpc>
              <a:spcBef>
                <a:spcPts val="600"/>
              </a:spcBef>
            </a:pPr>
            <a:r>
              <a:rPr lang="ja-JP" altLang="en-US" sz="2500" spc="125" dirty="0">
                <a:solidFill>
                  <a:srgbClr val="231815"/>
                </a:solidFill>
                <a:latin typeface="+mn-ea"/>
                <a:cs typeface="YuGo-Medium"/>
              </a:rPr>
              <a:t>平地</a:t>
            </a:r>
            <a:r>
              <a:rPr lang="ja-JP" altLang="en-US" sz="2500" spc="95" dirty="0">
                <a:solidFill>
                  <a:srgbClr val="231815"/>
                </a:solidFill>
                <a:latin typeface="+mn-ea"/>
                <a:cs typeface="YuGo-Medium"/>
              </a:rPr>
              <a:t>での</a:t>
            </a:r>
            <a:r>
              <a:rPr lang="ja-JP" altLang="en-US" sz="2500" spc="125" dirty="0">
                <a:solidFill>
                  <a:srgbClr val="231815"/>
                </a:solidFill>
                <a:latin typeface="+mn-ea"/>
                <a:cs typeface="YuGo-Medium"/>
              </a:rPr>
              <a:t>水の沸騰温度</a:t>
            </a:r>
            <a:endParaRPr sz="2500" dirty="0">
              <a:latin typeface="+mn-ea"/>
              <a:cs typeface="YuGo-Medium"/>
            </a:endParaRPr>
          </a:p>
        </p:txBody>
      </p:sp>
      <p:sp>
        <p:nvSpPr>
          <p:cNvPr id="23" name="object 28"/>
          <p:cNvSpPr/>
          <p:nvPr/>
        </p:nvSpPr>
        <p:spPr>
          <a:xfrm flipV="1">
            <a:off x="2892732" y="6913305"/>
            <a:ext cx="4261969" cy="47187"/>
          </a:xfrm>
          <a:custGeom>
            <a:avLst/>
            <a:gdLst/>
            <a:ahLst/>
            <a:cxnLst/>
            <a:rect l="l" t="t" r="r" b="b"/>
            <a:pathLst>
              <a:path w="4210050">
                <a:moveTo>
                  <a:pt x="0" y="0"/>
                </a:moveTo>
                <a:lnTo>
                  <a:pt x="4210050" y="0"/>
                </a:lnTo>
              </a:path>
            </a:pathLst>
          </a:custGeom>
          <a:ln w="63500">
            <a:solidFill>
              <a:srgbClr val="1D2087"/>
            </a:solidFill>
          </a:ln>
        </p:spPr>
        <p:txBody>
          <a:bodyPr wrap="square" lIns="0" tIns="0" rIns="0" bIns="0" rtlCol="0"/>
          <a:lstStyle/>
          <a:p>
            <a:endParaRPr/>
          </a:p>
        </p:txBody>
      </p:sp>
      <p:grpSp>
        <p:nvGrpSpPr>
          <p:cNvPr id="27" name="図形グループ 44"/>
          <p:cNvGrpSpPr/>
          <p:nvPr/>
        </p:nvGrpSpPr>
        <p:grpSpPr>
          <a:xfrm>
            <a:off x="1095248" y="5622508"/>
            <a:ext cx="532218" cy="3594201"/>
            <a:chOff x="4558842" y="5905398"/>
            <a:chExt cx="532218" cy="3594201"/>
          </a:xfrm>
        </p:grpSpPr>
        <p:pic>
          <p:nvPicPr>
            <p:cNvPr id="28" name="object 2"/>
            <p:cNvPicPr/>
            <p:nvPr/>
          </p:nvPicPr>
          <p:blipFill>
            <a:blip r:embed="rId7" cstate="print"/>
            <a:stretch>
              <a:fillRect/>
            </a:stretch>
          </p:blipFill>
          <p:spPr>
            <a:xfrm>
              <a:off x="4558842" y="5905398"/>
              <a:ext cx="532218" cy="3594201"/>
            </a:xfrm>
            <a:prstGeom prst="rect">
              <a:avLst/>
            </a:prstGeom>
          </p:spPr>
        </p:pic>
        <p:sp>
          <p:nvSpPr>
            <p:cNvPr id="29" name="object 3"/>
            <p:cNvSpPr txBox="1"/>
            <p:nvPr/>
          </p:nvSpPr>
          <p:spPr>
            <a:xfrm>
              <a:off x="4686300" y="8581299"/>
              <a:ext cx="192938" cy="673100"/>
            </a:xfrm>
            <a:prstGeom prst="rect">
              <a:avLst/>
            </a:prstGeom>
          </p:spPr>
          <p:txBody>
            <a:bodyPr vert="eaVert" wrap="square" lIns="0" tIns="0" rIns="0" bIns="0" rtlCol="0">
              <a:spAutoFit/>
            </a:bodyPr>
            <a:lstStyle/>
            <a:p>
              <a:pPr marL="12700" algn="ctr">
                <a:lnSpc>
                  <a:spcPct val="65000"/>
                </a:lnSpc>
              </a:pPr>
              <a:r>
                <a:rPr sz="1700" b="1" dirty="0">
                  <a:solidFill>
                    <a:srgbClr val="231815"/>
                  </a:solidFill>
                  <a:latin typeface="+mn-ea"/>
                  <a:cs typeface="YuGothic"/>
                </a:rPr>
                <a:t>大気圧</a:t>
              </a:r>
              <a:endParaRPr sz="1700" dirty="0">
                <a:latin typeface="+mn-ea"/>
                <a:cs typeface="YuGothic"/>
              </a:endParaRPr>
            </a:p>
          </p:txBody>
        </p:sp>
      </p:grpSp>
      <p:grpSp>
        <p:nvGrpSpPr>
          <p:cNvPr id="30" name="図形グループ 47"/>
          <p:cNvGrpSpPr/>
          <p:nvPr/>
        </p:nvGrpSpPr>
        <p:grpSpPr>
          <a:xfrm>
            <a:off x="2055019" y="5572274"/>
            <a:ext cx="688571" cy="1340967"/>
            <a:chOff x="8782220" y="5905398"/>
            <a:chExt cx="532231" cy="1172019"/>
          </a:xfrm>
        </p:grpSpPr>
        <p:pic>
          <p:nvPicPr>
            <p:cNvPr id="31" name="object 4"/>
            <p:cNvPicPr/>
            <p:nvPr/>
          </p:nvPicPr>
          <p:blipFill>
            <a:blip r:embed="rId8" cstate="print"/>
            <a:stretch>
              <a:fillRect/>
            </a:stretch>
          </p:blipFill>
          <p:spPr>
            <a:xfrm>
              <a:off x="8782220" y="5905398"/>
              <a:ext cx="532231" cy="1172019"/>
            </a:xfrm>
            <a:prstGeom prst="rect">
              <a:avLst/>
            </a:prstGeom>
          </p:spPr>
        </p:pic>
        <p:sp>
          <p:nvSpPr>
            <p:cNvPr id="32" name="object 5"/>
            <p:cNvSpPr txBox="1"/>
            <p:nvPr/>
          </p:nvSpPr>
          <p:spPr>
            <a:xfrm>
              <a:off x="8899362" y="6165866"/>
              <a:ext cx="192938" cy="673100"/>
            </a:xfrm>
            <a:prstGeom prst="rect">
              <a:avLst/>
            </a:prstGeom>
          </p:spPr>
          <p:txBody>
            <a:bodyPr vert="eaVert" wrap="square" lIns="0" tIns="0" rIns="0" bIns="0" rtlCol="0">
              <a:spAutoFit/>
            </a:bodyPr>
            <a:lstStyle/>
            <a:p>
              <a:pPr marL="12700" algn="ctr">
                <a:lnSpc>
                  <a:spcPct val="65000"/>
                </a:lnSpc>
              </a:pPr>
              <a:r>
                <a:rPr sz="1700" b="1" dirty="0">
                  <a:solidFill>
                    <a:srgbClr val="231815"/>
                  </a:solidFill>
                  <a:latin typeface="游ゴシック体 ミディアム"/>
                  <a:cs typeface="YuGothic"/>
                </a:rPr>
                <a:t>大気圧</a:t>
              </a:r>
              <a:endParaRPr sz="1700" dirty="0">
                <a:latin typeface="游ゴシック体 ミディアム"/>
                <a:cs typeface="YuGothic"/>
              </a:endParaRPr>
            </a:p>
          </p:txBody>
        </p:sp>
      </p:grpSp>
      <p:pic>
        <p:nvPicPr>
          <p:cNvPr id="34" name="object 3"/>
          <p:cNvPicPr/>
          <p:nvPr/>
        </p:nvPicPr>
        <p:blipFill>
          <a:blip r:embed="rId9" cstate="print"/>
          <a:stretch>
            <a:fillRect/>
          </a:stretch>
        </p:blipFill>
        <p:spPr>
          <a:xfrm>
            <a:off x="0" y="9673489"/>
            <a:ext cx="14411826" cy="1109398"/>
          </a:xfrm>
          <a:prstGeom prst="rect">
            <a:avLst/>
          </a:prstGeom>
        </p:spPr>
      </p:pic>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11</a:t>
            </a:fld>
            <a:endParaRPr lang="ja-JP" altLang="en-US" sz="3600" dirty="0">
              <a:solidFill>
                <a:schemeClr val="bg1"/>
              </a:solidFill>
            </a:endParaRPr>
          </a:p>
        </p:txBody>
      </p:sp>
      <p:pic>
        <p:nvPicPr>
          <p:cNvPr id="33" name="object 4"/>
          <p:cNvPicPr/>
          <p:nvPr/>
        </p:nvPicPr>
        <p:blipFill>
          <a:blip r:embed="rId10" cstate="print"/>
          <a:stretch>
            <a:fillRect/>
          </a:stretch>
        </p:blipFill>
        <p:spPr>
          <a:xfrm>
            <a:off x="11289185" y="10073233"/>
            <a:ext cx="2416984" cy="602030"/>
          </a:xfrm>
          <a:prstGeom prst="rect">
            <a:avLst/>
          </a:prstGeom>
        </p:spPr>
      </p:pic>
      <p:sp>
        <p:nvSpPr>
          <p:cNvPr id="3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2841370" y="5301526"/>
            <a:ext cx="4572508" cy="461665"/>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b="1" spc="-100" dirty="0">
                <a:solidFill>
                  <a:srgbClr val="FF0000"/>
                </a:solidFill>
                <a:latin typeface="游ゴシック Medium" panose="020B0500000000000000" pitchFamily="50" charset="-128"/>
                <a:ea typeface="游ゴシック Medium" panose="020B0500000000000000" pitchFamily="50" charset="-128"/>
              </a:rPr>
              <a:t>気圧が下がると水は沸騰し易い</a:t>
            </a:r>
          </a:p>
        </p:txBody>
      </p:sp>
      <p:sp>
        <p:nvSpPr>
          <p:cNvPr id="3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2978388" y="7061531"/>
            <a:ext cx="46567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FF0000"/>
                </a:solidFill>
                <a:latin typeface="游ゴシック Medium" panose="020B0500000000000000" pitchFamily="50" charset="-128"/>
                <a:ea typeface="游ゴシック Medium" panose="020B0500000000000000" pitchFamily="50" charset="-128"/>
              </a:rPr>
              <a:t>気圧が下がると沸騰し易くなる　　　</a:t>
            </a:r>
          </a:p>
        </p:txBody>
      </p:sp>
      <p:sp>
        <p:nvSpPr>
          <p:cNvPr id="38" name="object 22">
            <a:extLst>
              <a:ext uri="{FF2B5EF4-FFF2-40B4-BE49-F238E27FC236}">
                <a16:creationId xmlns:a16="http://schemas.microsoft.com/office/drawing/2014/main" id="{F0D7E5CE-CFBF-403D-811B-889B863A5829}"/>
              </a:ext>
            </a:extLst>
          </p:cNvPr>
          <p:cNvSpPr txBox="1"/>
          <p:nvPr/>
        </p:nvSpPr>
        <p:spPr>
          <a:xfrm>
            <a:off x="4769718" y="5751806"/>
            <a:ext cx="3035991" cy="1206933"/>
          </a:xfrm>
          <a:prstGeom prst="rect">
            <a:avLst/>
          </a:prstGeom>
        </p:spPr>
        <p:txBody>
          <a:bodyPr vert="horz" wrap="square" lIns="0" tIns="12700" rIns="0" bIns="0" rtlCol="0">
            <a:spAutoFit/>
          </a:bodyPr>
          <a:lstStyle/>
          <a:p>
            <a:pPr marL="450215">
              <a:lnSpc>
                <a:spcPts val="9950"/>
              </a:lnSpc>
            </a:pPr>
            <a:r>
              <a:rPr lang="ja-JP" altLang="en-US" sz="2800" b="1" i="1" spc="-5" dirty="0">
                <a:solidFill>
                  <a:schemeClr val="accent6">
                    <a:lumMod val="75000"/>
                  </a:schemeClr>
                </a:solidFill>
                <a:cs typeface="CenturyGothic-BoldItalic"/>
              </a:rPr>
              <a:t>約 </a:t>
            </a:r>
            <a:r>
              <a:rPr lang="en-US" altLang="ja-JP" sz="8000" b="1" i="1" spc="-5" dirty="0">
                <a:solidFill>
                  <a:schemeClr val="accent6">
                    <a:lumMod val="75000"/>
                  </a:schemeClr>
                </a:solidFill>
                <a:cs typeface="CenturyGothic-BoldItalic"/>
              </a:rPr>
              <a:t>88</a:t>
            </a:r>
            <a:r>
              <a:rPr lang="ja-JP" altLang="en-US" sz="5400" b="1" i="1" spc="-5" dirty="0">
                <a:solidFill>
                  <a:schemeClr val="accent6">
                    <a:lumMod val="75000"/>
                  </a:schemeClr>
                </a:solidFill>
                <a:cs typeface="CenturyGothic-BoldItalic"/>
              </a:rPr>
              <a:t>℃</a:t>
            </a:r>
            <a:endParaRPr sz="5400" dirty="0">
              <a:solidFill>
                <a:schemeClr val="accent6">
                  <a:lumMod val="75000"/>
                </a:schemeClr>
              </a:solidFill>
              <a:cs typeface="CenturyGothic-BoldItalic"/>
            </a:endParaRPr>
          </a:p>
        </p:txBody>
      </p:sp>
      <p:sp>
        <p:nvSpPr>
          <p:cNvPr id="39" name="object 23">
            <a:extLst>
              <a:ext uri="{FF2B5EF4-FFF2-40B4-BE49-F238E27FC236}">
                <a16:creationId xmlns:a16="http://schemas.microsoft.com/office/drawing/2014/main" id="{4E375392-33EB-49A2-A1E0-A19EC5AEFD48}"/>
              </a:ext>
            </a:extLst>
          </p:cNvPr>
          <p:cNvSpPr txBox="1"/>
          <p:nvPr/>
        </p:nvSpPr>
        <p:spPr>
          <a:xfrm>
            <a:off x="4507786" y="7960511"/>
            <a:ext cx="3292720" cy="1372171"/>
          </a:xfrm>
          <a:prstGeom prst="rect">
            <a:avLst/>
          </a:prstGeom>
        </p:spPr>
        <p:txBody>
          <a:bodyPr vert="horz" wrap="square" lIns="0" tIns="76200" rIns="0" bIns="0" rtlCol="0">
            <a:spAutoFit/>
          </a:bodyPr>
          <a:lstStyle/>
          <a:p>
            <a:pPr marL="141605">
              <a:lnSpc>
                <a:spcPts val="10075"/>
              </a:lnSpc>
            </a:pPr>
            <a:r>
              <a:rPr lang="en-US" altLang="ja-JP" sz="8500" b="1" i="1" spc="-5" dirty="0">
                <a:solidFill>
                  <a:srgbClr val="FF0000"/>
                </a:solidFill>
                <a:cs typeface="CenturyGothic-BoldItalic"/>
              </a:rPr>
              <a:t>100</a:t>
            </a:r>
            <a:r>
              <a:rPr lang="ja-JP" altLang="en-US" sz="6000" b="1" i="1" dirty="0">
                <a:solidFill>
                  <a:srgbClr val="FF0000"/>
                </a:solidFill>
                <a:cs typeface="CenturyGothic-BoldItalic"/>
              </a:rPr>
              <a:t>℃</a:t>
            </a:r>
            <a:endParaRPr sz="6000" dirty="0">
              <a:solidFill>
                <a:srgbClr val="FF0000"/>
              </a:solidFill>
              <a:cs typeface="CenturyGothic-BoldItalic"/>
            </a:endParaRPr>
          </a:p>
        </p:txBody>
      </p:sp>
      <p:sp>
        <p:nvSpPr>
          <p:cNvPr id="44" name="Text Box 2">
            <a:extLst>
              <a:ext uri="{FF2B5EF4-FFF2-40B4-BE49-F238E27FC236}">
                <a16:creationId xmlns:a16="http://schemas.microsoft.com/office/drawing/2014/main" id="{1D856FB4-7AF1-41E4-9444-C3C443C2BC99}"/>
              </a:ext>
            </a:extLst>
          </p:cNvPr>
          <p:cNvSpPr txBox="1">
            <a:spLocks noChangeArrowheads="1"/>
          </p:cNvSpPr>
          <p:nvPr/>
        </p:nvSpPr>
        <p:spPr bwMode="auto">
          <a:xfrm>
            <a:off x="8131834" y="9437757"/>
            <a:ext cx="3542112" cy="369332"/>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800" b="1" spc="-100" dirty="0">
                <a:solidFill>
                  <a:srgbClr val="FF0000"/>
                </a:solidFill>
                <a:latin typeface="游ゴシック Medium" panose="020B0500000000000000" pitchFamily="50" charset="-128"/>
                <a:ea typeface="游ゴシック Medium" panose="020B0500000000000000" pitchFamily="50" charset="-128"/>
              </a:rPr>
              <a:t>気圧が下がると常温でも沸騰する</a:t>
            </a:r>
            <a:endParaRPr lang="en-US" altLang="ja-JP" sz="1800" b="1" spc="-100" dirty="0">
              <a:solidFill>
                <a:srgbClr val="FF0000"/>
              </a:solidFill>
              <a:latin typeface="游ゴシック Medium" panose="020B0500000000000000" pitchFamily="50" charset="-128"/>
              <a:ea typeface="游ゴシック Medium" panose="020B0500000000000000" pitchFamily="50" charset="-128"/>
            </a:endParaRPr>
          </a:p>
        </p:txBody>
      </p:sp>
      <p:pic>
        <p:nvPicPr>
          <p:cNvPr id="52" name="グラフィックス 51">
            <a:extLst>
              <a:ext uri="{FF2B5EF4-FFF2-40B4-BE49-F238E27FC236}">
                <a16:creationId xmlns:a16="http://schemas.microsoft.com/office/drawing/2014/main" id="{FD6020AF-997B-4770-8CE3-EA1502AA2B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7230032" y="7986442"/>
            <a:ext cx="2022936" cy="286580"/>
          </a:xfrm>
          <a:prstGeom prst="rect">
            <a:avLst/>
          </a:prstGeom>
        </p:spPr>
      </p:pic>
    </p:spTree>
    <p:extLst>
      <p:ext uri="{BB962C8B-B14F-4D97-AF65-F5344CB8AC3E}">
        <p14:creationId xmlns:p14="http://schemas.microsoft.com/office/powerpoint/2010/main" val="398914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図 80">
            <a:extLst>
              <a:ext uri="{FF2B5EF4-FFF2-40B4-BE49-F238E27FC236}">
                <a16:creationId xmlns:a16="http://schemas.microsoft.com/office/drawing/2014/main" id="{22957BB4-ADC1-4CFE-8D06-1D1F53941B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34745" y="2191167"/>
            <a:ext cx="1900046" cy="1428876"/>
          </a:xfrm>
          <a:prstGeom prst="rect">
            <a:avLst/>
          </a:prstGeom>
        </p:spPr>
      </p:pic>
      <p:pic>
        <p:nvPicPr>
          <p:cNvPr id="7" name="図 6"/>
          <p:cNvPicPr>
            <a:picLocks noChangeAspect="1"/>
          </p:cNvPicPr>
          <p:nvPr/>
        </p:nvPicPr>
        <p:blipFill>
          <a:blip r:embed="rId3"/>
          <a:stretch>
            <a:fillRect/>
          </a:stretch>
        </p:blipFill>
        <p:spPr>
          <a:xfrm>
            <a:off x="7713467" y="5643831"/>
            <a:ext cx="6611273" cy="4143953"/>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992226" y="767412"/>
            <a:ext cx="4419600"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キャビテーション</a:t>
            </a:r>
            <a:endParaRPr sz="35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12</a:t>
            </a:fld>
            <a:endParaRPr lang="ja-JP" altLang="en-US" sz="3600" dirty="0">
              <a:solidFill>
                <a:schemeClr val="bg1"/>
              </a:solidFill>
            </a:endParaRPr>
          </a:p>
        </p:txBody>
      </p:sp>
      <p:grpSp>
        <p:nvGrpSpPr>
          <p:cNvPr id="51" name="グループ化 50"/>
          <p:cNvGrpSpPr/>
          <p:nvPr/>
        </p:nvGrpSpPr>
        <p:grpSpPr>
          <a:xfrm>
            <a:off x="6399718" y="2037957"/>
            <a:ext cx="2126047" cy="2194080"/>
            <a:chOff x="4801836" y="2698891"/>
            <a:chExt cx="2126047" cy="2194080"/>
          </a:xfrm>
        </p:grpSpPr>
        <p:pic>
          <p:nvPicPr>
            <p:cNvPr id="49" name="図 48"/>
            <p:cNvPicPr>
              <a:picLocks noChangeAspect="1"/>
            </p:cNvPicPr>
            <p:nvPr/>
          </p:nvPicPr>
          <p:blipFill>
            <a:blip r:embed="rId4"/>
            <a:stretch>
              <a:fillRect/>
            </a:stretch>
          </p:blipFill>
          <p:spPr>
            <a:xfrm>
              <a:off x="4801836" y="2698891"/>
              <a:ext cx="2126047" cy="2194080"/>
            </a:xfrm>
            <a:prstGeom prst="rect">
              <a:avLst/>
            </a:prstGeom>
          </p:spPr>
        </p:pic>
        <p:sp>
          <p:nvSpPr>
            <p:cNvPr id="5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882514" y="3597305"/>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気泡が発生</a:t>
              </a:r>
            </a:p>
          </p:txBody>
        </p:sp>
      </p:grpSp>
      <p:grpSp>
        <p:nvGrpSpPr>
          <p:cNvPr id="52" name="グループ化 51"/>
          <p:cNvGrpSpPr/>
          <p:nvPr/>
        </p:nvGrpSpPr>
        <p:grpSpPr>
          <a:xfrm>
            <a:off x="8986878" y="2037957"/>
            <a:ext cx="2126047" cy="2194080"/>
            <a:chOff x="5354904" y="2698891"/>
            <a:chExt cx="2126047" cy="2194080"/>
          </a:xfrm>
        </p:grpSpPr>
        <p:pic>
          <p:nvPicPr>
            <p:cNvPr id="53" name="図 52"/>
            <p:cNvPicPr>
              <a:picLocks noChangeAspect="1"/>
            </p:cNvPicPr>
            <p:nvPr/>
          </p:nvPicPr>
          <p:blipFill>
            <a:blip r:embed="rId4">
              <a:duotone>
                <a:schemeClr val="bg2">
                  <a:shade val="45000"/>
                  <a:satMod val="135000"/>
                </a:schemeClr>
                <a:prstClr val="white"/>
              </a:duotone>
            </a:blip>
            <a:stretch>
              <a:fillRect/>
            </a:stretch>
          </p:blipFill>
          <p:spPr>
            <a:xfrm>
              <a:off x="5354904" y="2698891"/>
              <a:ext cx="2126047" cy="2194080"/>
            </a:xfrm>
            <a:prstGeom prst="rect">
              <a:avLst/>
            </a:prstGeom>
          </p:spPr>
        </p:pic>
        <p:sp>
          <p:nvSpPr>
            <p:cNvPr id="5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442944" y="3646179"/>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気泡が消滅</a:t>
              </a:r>
            </a:p>
          </p:txBody>
        </p:sp>
      </p:grpSp>
      <p:grpSp>
        <p:nvGrpSpPr>
          <p:cNvPr id="59" name="グループ化 58"/>
          <p:cNvGrpSpPr/>
          <p:nvPr/>
        </p:nvGrpSpPr>
        <p:grpSpPr>
          <a:xfrm>
            <a:off x="11574038" y="2015732"/>
            <a:ext cx="2126047" cy="2194080"/>
            <a:chOff x="5354904" y="2698891"/>
            <a:chExt cx="2126047" cy="2194080"/>
          </a:xfrm>
        </p:grpSpPr>
        <p:pic>
          <p:nvPicPr>
            <p:cNvPr id="60" name="図 59"/>
            <p:cNvPicPr>
              <a:picLocks noChangeAspect="1"/>
            </p:cNvPicPr>
            <p:nvPr/>
          </p:nvPicPr>
          <p:blipFill>
            <a:blip r:embed="rId4">
              <a:clrChange>
                <a:clrFrom>
                  <a:srgbClr val="E8DEBA"/>
                </a:clrFrom>
                <a:clrTo>
                  <a:srgbClr val="E8DEBA">
                    <a:alpha val="0"/>
                  </a:srgbClr>
                </a:clrTo>
              </a:clrChange>
              <a:duotone>
                <a:schemeClr val="accent6">
                  <a:shade val="45000"/>
                  <a:satMod val="135000"/>
                </a:schemeClr>
                <a:prstClr val="white"/>
              </a:duotone>
            </a:blip>
            <a:stretch>
              <a:fillRect/>
            </a:stretch>
          </p:blipFill>
          <p:spPr>
            <a:xfrm>
              <a:off x="5354904" y="2698891"/>
              <a:ext cx="2126047" cy="2194080"/>
            </a:xfrm>
            <a:prstGeom prst="rect">
              <a:avLst/>
            </a:prstGeom>
          </p:spPr>
        </p:pic>
        <p:sp>
          <p:nvSpPr>
            <p:cNvPr id="6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442944" y="3388698"/>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非常に高い</a:t>
              </a:r>
            </a:p>
          </p:txBody>
        </p:sp>
        <p:sp>
          <p:nvSpPr>
            <p:cNvPr id="6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442944" y="3836438"/>
              <a:ext cx="19646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ln>
                    <a:solidFill>
                      <a:srgbClr val="1D2087"/>
                    </a:solidFill>
                  </a:ln>
                  <a:solidFill>
                    <a:srgbClr val="1D2087"/>
                  </a:solidFill>
                  <a:latin typeface="游ゴシック Medium" panose="020B0500000000000000" pitchFamily="50" charset="-128"/>
                  <a:ea typeface="游ゴシック Medium" panose="020B0500000000000000" pitchFamily="50" charset="-128"/>
                </a:rPr>
                <a:t>圧力波が発生</a:t>
              </a:r>
            </a:p>
          </p:txBody>
        </p:sp>
      </p:grpSp>
      <p:grpSp>
        <p:nvGrpSpPr>
          <p:cNvPr id="70" name="グループ化 69"/>
          <p:cNvGrpSpPr/>
          <p:nvPr/>
        </p:nvGrpSpPr>
        <p:grpSpPr>
          <a:xfrm>
            <a:off x="281178" y="5532574"/>
            <a:ext cx="4215442" cy="685800"/>
            <a:chOff x="761634" y="5934075"/>
            <a:chExt cx="4215442" cy="685800"/>
          </a:xfrm>
        </p:grpSpPr>
        <p:sp>
          <p:nvSpPr>
            <p:cNvPr id="69" name="円/楕円 68"/>
            <p:cNvSpPr/>
            <p:nvPr/>
          </p:nvSpPr>
          <p:spPr>
            <a:xfrm>
              <a:off x="4291276" y="5934075"/>
              <a:ext cx="685800" cy="685800"/>
            </a:xfrm>
            <a:prstGeom prst="ellipse">
              <a:avLst/>
            </a:prstGeom>
            <a:solidFill>
              <a:srgbClr val="FF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8" name="円/楕円 67"/>
            <p:cNvSpPr/>
            <p:nvPr/>
          </p:nvSpPr>
          <p:spPr>
            <a:xfrm>
              <a:off x="761634" y="5934075"/>
              <a:ext cx="685800" cy="685800"/>
            </a:xfrm>
            <a:prstGeom prst="ellipse">
              <a:avLst/>
            </a:prstGeom>
            <a:solidFill>
              <a:srgbClr val="FF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1104534" y="5934075"/>
              <a:ext cx="3581766" cy="685800"/>
            </a:xfrm>
            <a:prstGeom prst="rect">
              <a:avLst/>
            </a:prstGeom>
            <a:gradFill flip="none" rotWithShape="1">
              <a:gsLst>
                <a:gs pos="0">
                  <a:srgbClr val="FF9999">
                    <a:lumMod val="98000"/>
                  </a:srgbClr>
                </a:gs>
                <a:gs pos="50000">
                  <a:schemeClr val="bg1"/>
                </a:gs>
                <a:gs pos="100000">
                  <a:srgbClr val="FF999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71" name="object 37"/>
          <p:cNvSpPr txBox="1"/>
          <p:nvPr/>
        </p:nvSpPr>
        <p:spPr>
          <a:xfrm>
            <a:off x="534954" y="5684396"/>
            <a:ext cx="3707890" cy="382156"/>
          </a:xfrm>
          <a:prstGeom prst="rect">
            <a:avLst/>
          </a:prstGeom>
        </p:spPr>
        <p:txBody>
          <a:bodyPr vert="horz" wrap="square" lIns="0" tIns="12700" rIns="0" bIns="0" rtlCol="0">
            <a:spAutoFit/>
          </a:bodyPr>
          <a:lstStyle/>
          <a:p>
            <a:pPr marL="12700" algn="ctr">
              <a:lnSpc>
                <a:spcPct val="100000"/>
              </a:lnSpc>
              <a:spcBef>
                <a:spcPts val="100"/>
              </a:spcBef>
            </a:pPr>
            <a:r>
              <a:rPr lang="ja-JP" altLang="en-US" sz="2400" dirty="0">
                <a:ln w="9525">
                  <a:solidFill>
                    <a:schemeClr val="accent2"/>
                  </a:solidFill>
                </a:ln>
                <a:solidFill>
                  <a:schemeClr val="accent2"/>
                </a:solidFill>
                <a:effectLst>
                  <a:outerShdw blurRad="38100" dist="38100" dir="2700000" algn="tl">
                    <a:srgbClr val="000000">
                      <a:alpha val="43137"/>
                    </a:srgbClr>
                  </a:outerShdw>
                </a:effectLst>
                <a:latin typeface="+mn-ea"/>
                <a:cs typeface="YuGothic"/>
              </a:rPr>
              <a:t>キャビテーションの影響</a:t>
            </a:r>
            <a:endParaRPr lang="en-US" altLang="ja-JP" sz="2400" dirty="0">
              <a:ln w="9525">
                <a:solidFill>
                  <a:schemeClr val="accent2"/>
                </a:solidFill>
              </a:ln>
              <a:solidFill>
                <a:schemeClr val="accent2"/>
              </a:solidFill>
              <a:effectLst>
                <a:outerShdw blurRad="38100" dist="38100" dir="2700000" algn="tl">
                  <a:srgbClr val="000000">
                    <a:alpha val="43137"/>
                  </a:srgbClr>
                </a:outerShdw>
              </a:effectLst>
              <a:latin typeface="+mn-ea"/>
              <a:cs typeface="YuGothic"/>
            </a:endParaRPr>
          </a:p>
        </p:txBody>
      </p:sp>
      <p:sp>
        <p:nvSpPr>
          <p:cNvPr id="72" name="object 37"/>
          <p:cNvSpPr txBox="1"/>
          <p:nvPr/>
        </p:nvSpPr>
        <p:spPr>
          <a:xfrm>
            <a:off x="788730" y="6380469"/>
            <a:ext cx="3707890" cy="443711"/>
          </a:xfrm>
          <a:prstGeom prst="rect">
            <a:avLst/>
          </a:prstGeom>
        </p:spPr>
        <p:txBody>
          <a:bodyPr vert="horz" wrap="square" lIns="0" tIns="12700" rIns="0" bIns="0" rtlCol="0">
            <a:spAutoFit/>
          </a:bodyPr>
          <a:lstStyle/>
          <a:p>
            <a:pPr marL="12700">
              <a:lnSpc>
                <a:spcPct val="100000"/>
              </a:lnSpc>
              <a:spcBef>
                <a:spcPts val="100"/>
              </a:spcBef>
            </a:pPr>
            <a:r>
              <a:rPr lang="ja-JP" altLang="en-US" sz="2800" dirty="0">
                <a:ln w="9525">
                  <a:solidFill>
                    <a:schemeClr val="accent2"/>
                  </a:solidFill>
                </a:ln>
                <a:solidFill>
                  <a:schemeClr val="accent2"/>
                </a:solidFill>
                <a:latin typeface="+mn-ea"/>
                <a:cs typeface="YuGothic"/>
              </a:rPr>
              <a:t>① 性能の低下</a:t>
            </a:r>
            <a:endParaRPr lang="en-US" altLang="ja-JP" sz="2800" dirty="0">
              <a:ln w="9525">
                <a:solidFill>
                  <a:schemeClr val="accent2"/>
                </a:solidFill>
              </a:ln>
              <a:solidFill>
                <a:schemeClr val="accent2"/>
              </a:solidFill>
              <a:latin typeface="+mn-ea"/>
              <a:cs typeface="YuGothic"/>
            </a:endParaRPr>
          </a:p>
        </p:txBody>
      </p:sp>
      <p:sp>
        <p:nvSpPr>
          <p:cNvPr id="7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82692" y="6874474"/>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吐出し量、圧力の低下と変動、吸込能力が低下、ポンプ効率が低下</a:t>
            </a:r>
          </a:p>
        </p:txBody>
      </p:sp>
      <p:sp>
        <p:nvSpPr>
          <p:cNvPr id="74" name="object 37"/>
          <p:cNvSpPr txBox="1"/>
          <p:nvPr/>
        </p:nvSpPr>
        <p:spPr>
          <a:xfrm>
            <a:off x="788730" y="7429305"/>
            <a:ext cx="3707890" cy="443711"/>
          </a:xfrm>
          <a:prstGeom prst="rect">
            <a:avLst/>
          </a:prstGeom>
        </p:spPr>
        <p:txBody>
          <a:bodyPr vert="horz" wrap="square" lIns="0" tIns="12700" rIns="0" bIns="0" rtlCol="0">
            <a:spAutoFit/>
          </a:bodyPr>
          <a:lstStyle/>
          <a:p>
            <a:pPr marL="12700">
              <a:lnSpc>
                <a:spcPct val="100000"/>
              </a:lnSpc>
              <a:spcBef>
                <a:spcPts val="100"/>
              </a:spcBef>
            </a:pPr>
            <a:r>
              <a:rPr lang="ja-JP" altLang="en-US" sz="2800" dirty="0">
                <a:ln w="9525">
                  <a:solidFill>
                    <a:schemeClr val="accent2"/>
                  </a:solidFill>
                </a:ln>
                <a:solidFill>
                  <a:schemeClr val="accent2"/>
                </a:solidFill>
                <a:latin typeface="+mn-ea"/>
                <a:cs typeface="YuGothic"/>
              </a:rPr>
              <a:t>② 振動・騒音</a:t>
            </a:r>
            <a:endParaRPr lang="en-US" altLang="ja-JP" sz="2800" dirty="0">
              <a:ln w="9525">
                <a:solidFill>
                  <a:schemeClr val="accent2"/>
                </a:solidFill>
              </a:ln>
              <a:solidFill>
                <a:schemeClr val="accent2"/>
              </a:solidFill>
              <a:latin typeface="+mn-ea"/>
              <a:cs typeface="YuGothic"/>
            </a:endParaRPr>
          </a:p>
        </p:txBody>
      </p:sp>
      <p:sp>
        <p:nvSpPr>
          <p:cNvPr id="7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82692" y="7923310"/>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気泡が消滅する際に振動・騒音（バリバリ音）が発生</a:t>
            </a:r>
          </a:p>
        </p:txBody>
      </p:sp>
      <p:sp>
        <p:nvSpPr>
          <p:cNvPr id="76" name="object 37"/>
          <p:cNvSpPr txBox="1"/>
          <p:nvPr/>
        </p:nvSpPr>
        <p:spPr>
          <a:xfrm>
            <a:off x="788729" y="8481521"/>
            <a:ext cx="5110809" cy="443711"/>
          </a:xfrm>
          <a:prstGeom prst="rect">
            <a:avLst/>
          </a:prstGeom>
        </p:spPr>
        <p:txBody>
          <a:bodyPr vert="horz" wrap="square" lIns="0" tIns="12700" rIns="0" bIns="0" rtlCol="0">
            <a:spAutoFit/>
          </a:bodyPr>
          <a:lstStyle/>
          <a:p>
            <a:pPr marL="12700">
              <a:lnSpc>
                <a:spcPct val="100000"/>
              </a:lnSpc>
              <a:spcBef>
                <a:spcPts val="100"/>
              </a:spcBef>
            </a:pPr>
            <a:r>
              <a:rPr lang="ja-JP" altLang="en-US" sz="2800" dirty="0">
                <a:ln w="9525">
                  <a:solidFill>
                    <a:schemeClr val="accent2"/>
                  </a:solidFill>
                </a:ln>
                <a:solidFill>
                  <a:schemeClr val="accent2"/>
                </a:solidFill>
                <a:latin typeface="+mn-ea"/>
                <a:cs typeface="YuGothic"/>
              </a:rPr>
              <a:t>③ 壊食（エロ</a:t>
            </a:r>
            <a:r>
              <a:rPr lang="en-US" altLang="ja-JP" sz="2800" dirty="0">
                <a:ln w="9525">
                  <a:solidFill>
                    <a:schemeClr val="accent2"/>
                  </a:solidFill>
                </a:ln>
                <a:solidFill>
                  <a:schemeClr val="accent2"/>
                </a:solidFill>
                <a:latin typeface="+mn-ea"/>
                <a:cs typeface="YuGothic"/>
              </a:rPr>
              <a:t>―</a:t>
            </a:r>
            <a:r>
              <a:rPr lang="ja-JP" altLang="en-US" sz="2800" dirty="0">
                <a:ln w="9525">
                  <a:solidFill>
                    <a:schemeClr val="accent2"/>
                  </a:solidFill>
                </a:ln>
                <a:solidFill>
                  <a:schemeClr val="accent2"/>
                </a:solidFill>
                <a:latin typeface="+mn-ea"/>
                <a:cs typeface="YuGothic"/>
              </a:rPr>
              <a:t>ジョン）</a:t>
            </a:r>
            <a:endParaRPr lang="en-US" altLang="ja-JP" sz="2800" dirty="0">
              <a:ln w="9525">
                <a:solidFill>
                  <a:schemeClr val="accent2"/>
                </a:solidFill>
              </a:ln>
              <a:solidFill>
                <a:schemeClr val="accent2"/>
              </a:solidFill>
              <a:latin typeface="+mn-ea"/>
              <a:cs typeface="YuGothic"/>
            </a:endParaRPr>
          </a:p>
        </p:txBody>
      </p:sp>
      <p:sp>
        <p:nvSpPr>
          <p:cNvPr id="7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82692" y="8975526"/>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気泡が消滅する際の圧力で、インペラに点々とした窪みを作る。</a:t>
            </a:r>
            <a:endParaRPr lang="en-US" altLang="ja-JP" sz="2000" spc="-100" dirty="0">
              <a:solidFill>
                <a:srgbClr val="000000"/>
              </a:solidFill>
              <a:latin typeface="游ゴシック Medium" panose="020B0500000000000000" pitchFamily="50" charset="-128"/>
              <a:ea typeface="游ゴシック Medium" panose="020B0500000000000000" pitchFamily="50" charset="-128"/>
            </a:endParaRPr>
          </a:p>
        </p:txBody>
      </p:sp>
      <p:sp>
        <p:nvSpPr>
          <p:cNvPr id="7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82692" y="9318108"/>
            <a:ext cx="84177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徐々に表面がぼろぼろになり、穴があいたり欠けたりする。</a:t>
            </a:r>
          </a:p>
        </p:txBody>
      </p:sp>
      <p:pic>
        <p:nvPicPr>
          <p:cNvPr id="37" name="図 36">
            <a:extLst>
              <a:ext uri="{FF2B5EF4-FFF2-40B4-BE49-F238E27FC236}">
                <a16:creationId xmlns:a16="http://schemas.microsoft.com/office/drawing/2014/main" id="{7F06D8E0-DF03-4C4B-BEA6-44EE5F7AB09D}"/>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5920" b="89641" l="35514" r="58000">
                        <a14:foregroundMark x1="36595" y1="19450" x2="37892" y2="54757"/>
                        <a14:foregroundMark x1="37892" y1="54757" x2="38216" y2="57082"/>
                        <a14:foregroundMark x1="43243" y1="31078" x2="44000" y2="15222"/>
                        <a14:foregroundMark x1="46216" y1="8668" x2="46216" y2="8668"/>
                        <a14:foregroundMark x1="48216" y1="8457" x2="48216" y2="8457"/>
                        <a14:foregroundMark x1="51405" y1="6131" x2="51405" y2="6131"/>
                        <a14:foregroundMark x1="51405" y1="69767" x2="51405" y2="69767"/>
                        <a14:foregroundMark x1="52432" y1="79281" x2="52432" y2="79281"/>
                        <a14:foregroundMark x1="45784" y1="89641" x2="45784" y2="89641"/>
                      </a14:backgroundRemoval>
                    </a14:imgEffect>
                  </a14:imgLayer>
                </a14:imgProps>
              </a:ext>
            </a:extLst>
          </a:blip>
          <a:srcRect l="32727" t="-3589" r="39065" b="3589"/>
          <a:stretch/>
        </p:blipFill>
        <p:spPr>
          <a:xfrm flipH="1">
            <a:off x="3730326" y="2003270"/>
            <a:ext cx="2452547" cy="2756373"/>
          </a:xfrm>
          <a:prstGeom prst="rect">
            <a:avLst/>
          </a:prstGeom>
        </p:spPr>
      </p:pic>
      <p:sp>
        <p:nvSpPr>
          <p:cNvPr id="5" name="楕円 4">
            <a:extLst>
              <a:ext uri="{FF2B5EF4-FFF2-40B4-BE49-F238E27FC236}">
                <a16:creationId xmlns:a16="http://schemas.microsoft.com/office/drawing/2014/main" id="{F4471428-12DB-482A-9901-6AEAD6396373}"/>
              </a:ext>
            </a:extLst>
          </p:cNvPr>
          <p:cNvSpPr/>
          <p:nvPr/>
        </p:nvSpPr>
        <p:spPr>
          <a:xfrm>
            <a:off x="4601444" y="3007594"/>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id="{FA58FF33-13D7-44E8-AAC4-2F2486AB73F4}"/>
              </a:ext>
            </a:extLst>
          </p:cNvPr>
          <p:cNvSpPr/>
          <p:nvPr/>
        </p:nvSpPr>
        <p:spPr>
          <a:xfrm>
            <a:off x="4694318" y="3499332"/>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楕円 43">
            <a:extLst>
              <a:ext uri="{FF2B5EF4-FFF2-40B4-BE49-F238E27FC236}">
                <a16:creationId xmlns:a16="http://schemas.microsoft.com/office/drawing/2014/main" id="{F8B08CDB-86D1-4713-9FA0-C01640FF0AFD}"/>
              </a:ext>
            </a:extLst>
          </p:cNvPr>
          <p:cNvSpPr/>
          <p:nvPr/>
        </p:nvSpPr>
        <p:spPr>
          <a:xfrm>
            <a:off x="4999679" y="2663541"/>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7" name="楕円 46">
            <a:extLst>
              <a:ext uri="{FF2B5EF4-FFF2-40B4-BE49-F238E27FC236}">
                <a16:creationId xmlns:a16="http://schemas.microsoft.com/office/drawing/2014/main" id="{8893130E-E86E-405A-BFCF-08ADC4B5E200}"/>
              </a:ext>
            </a:extLst>
          </p:cNvPr>
          <p:cNvSpPr/>
          <p:nvPr/>
        </p:nvSpPr>
        <p:spPr>
          <a:xfrm>
            <a:off x="5223013" y="3446910"/>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8" name="楕円 47">
            <a:extLst>
              <a:ext uri="{FF2B5EF4-FFF2-40B4-BE49-F238E27FC236}">
                <a16:creationId xmlns:a16="http://schemas.microsoft.com/office/drawing/2014/main" id="{6A9AF8D9-6EE9-41AF-A65A-BC9B609AF5BE}"/>
              </a:ext>
            </a:extLst>
          </p:cNvPr>
          <p:cNvSpPr/>
          <p:nvPr/>
        </p:nvSpPr>
        <p:spPr>
          <a:xfrm>
            <a:off x="5007354" y="3186881"/>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5" name="楕円 54">
            <a:extLst>
              <a:ext uri="{FF2B5EF4-FFF2-40B4-BE49-F238E27FC236}">
                <a16:creationId xmlns:a16="http://schemas.microsoft.com/office/drawing/2014/main" id="{A7E42CAB-0C84-4DB7-9855-A4C676058E04}"/>
              </a:ext>
            </a:extLst>
          </p:cNvPr>
          <p:cNvSpPr/>
          <p:nvPr/>
        </p:nvSpPr>
        <p:spPr>
          <a:xfrm>
            <a:off x="4977721" y="3564624"/>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F93766A5-2992-421F-B246-66EDA3CD84F1}"/>
              </a:ext>
            </a:extLst>
          </p:cNvPr>
          <p:cNvSpPr/>
          <p:nvPr/>
        </p:nvSpPr>
        <p:spPr>
          <a:xfrm>
            <a:off x="4892274" y="3022461"/>
            <a:ext cx="185748" cy="195531"/>
          </a:xfrm>
          <a:prstGeom prst="ellipse">
            <a:avLst/>
          </a:prstGeom>
          <a:gradFill flip="none" rotWithShape="1">
            <a:gsLst>
              <a:gs pos="0">
                <a:schemeClr val="accent1">
                  <a:tint val="100000"/>
                  <a:shade val="100000"/>
                  <a:satMod val="130000"/>
                </a:schemeClr>
              </a:gs>
              <a:gs pos="100000">
                <a:schemeClr val="accent1">
                  <a:tint val="50000"/>
                  <a:shade val="100000"/>
                  <a:satMod val="35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7" name="object 23">
            <a:extLst>
              <a:ext uri="{FF2B5EF4-FFF2-40B4-BE49-F238E27FC236}">
                <a16:creationId xmlns:a16="http://schemas.microsoft.com/office/drawing/2014/main" id="{2DA73005-834E-4D29-8778-26D6B8280A23}"/>
              </a:ext>
            </a:extLst>
          </p:cNvPr>
          <p:cNvSpPr txBox="1"/>
          <p:nvPr/>
        </p:nvSpPr>
        <p:spPr>
          <a:xfrm>
            <a:off x="5693304" y="1631323"/>
            <a:ext cx="4298922" cy="353943"/>
          </a:xfrm>
          <a:prstGeom prst="rect">
            <a:avLst/>
          </a:prstGeom>
        </p:spPr>
        <p:txBody>
          <a:bodyPr vert="horz" wrap="square" lIns="0" tIns="76200" rIns="0" bIns="0" rtlCol="0">
            <a:spAutoFit/>
          </a:bodyPr>
          <a:lstStyle/>
          <a:p>
            <a:pPr marR="5080">
              <a:lnSpc>
                <a:spcPct val="100000"/>
              </a:lnSpc>
              <a:spcBef>
                <a:spcPts val="600"/>
              </a:spcBef>
            </a:pPr>
            <a:r>
              <a:rPr lang="ja-JP" altLang="en-US" dirty="0">
                <a:latin typeface="+mn-ea"/>
                <a:cs typeface="YuGo-Medium"/>
              </a:rPr>
              <a:t>圧力低下により水蒸気が発生</a:t>
            </a:r>
            <a:endParaRPr dirty="0">
              <a:latin typeface="+mn-ea"/>
              <a:cs typeface="YuGo-Medium"/>
            </a:endParaRPr>
          </a:p>
        </p:txBody>
      </p:sp>
      <p:cxnSp>
        <p:nvCxnSpPr>
          <p:cNvPr id="9" name="直線矢印コネクタ 8">
            <a:extLst>
              <a:ext uri="{FF2B5EF4-FFF2-40B4-BE49-F238E27FC236}">
                <a16:creationId xmlns:a16="http://schemas.microsoft.com/office/drawing/2014/main" id="{ED111952-9AF4-4562-A061-D69FC3FEE6AA}"/>
              </a:ext>
            </a:extLst>
          </p:cNvPr>
          <p:cNvCxnSpPr>
            <a:cxnSpLocks/>
          </p:cNvCxnSpPr>
          <p:nvPr/>
        </p:nvCxnSpPr>
        <p:spPr>
          <a:xfrm flipH="1">
            <a:off x="5153538" y="2050789"/>
            <a:ext cx="847292" cy="113094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グラフィックス 10">
            <a:extLst>
              <a:ext uri="{FF2B5EF4-FFF2-40B4-BE49-F238E27FC236}">
                <a16:creationId xmlns:a16="http://schemas.microsoft.com/office/drawing/2014/main" id="{1A8EF67A-8488-4FCF-99D4-9ECC80BADC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57761" y="2874239"/>
            <a:ext cx="1167150" cy="709444"/>
          </a:xfrm>
          <a:prstGeom prst="rect">
            <a:avLst/>
          </a:prstGeom>
        </p:spPr>
      </p:pic>
      <p:pic>
        <p:nvPicPr>
          <p:cNvPr id="13" name="グラフィックス 12">
            <a:extLst>
              <a:ext uri="{FF2B5EF4-FFF2-40B4-BE49-F238E27FC236}">
                <a16:creationId xmlns:a16="http://schemas.microsoft.com/office/drawing/2014/main" id="{FA1BB6BD-3B43-4EAC-993D-E84541BC1C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4954494" y="1615490"/>
            <a:ext cx="565474" cy="883337"/>
          </a:xfrm>
          <a:prstGeom prst="rect">
            <a:avLst/>
          </a:prstGeom>
        </p:spPr>
      </p:pic>
      <p:sp>
        <p:nvSpPr>
          <p:cNvPr id="58" name="object 23">
            <a:extLst>
              <a:ext uri="{FF2B5EF4-FFF2-40B4-BE49-F238E27FC236}">
                <a16:creationId xmlns:a16="http://schemas.microsoft.com/office/drawing/2014/main" id="{6DF61371-3461-4590-946A-2D05FE93943F}"/>
              </a:ext>
            </a:extLst>
          </p:cNvPr>
          <p:cNvSpPr txBox="1"/>
          <p:nvPr/>
        </p:nvSpPr>
        <p:spPr>
          <a:xfrm>
            <a:off x="599425" y="3948093"/>
            <a:ext cx="3772596" cy="1061829"/>
          </a:xfrm>
          <a:prstGeom prst="rect">
            <a:avLst/>
          </a:prstGeom>
        </p:spPr>
        <p:txBody>
          <a:bodyPr vert="horz" wrap="square" lIns="0" tIns="76200" rIns="0" bIns="0" rtlCol="0">
            <a:spAutoFit/>
          </a:bodyPr>
          <a:lstStyle/>
          <a:p>
            <a:pPr marR="5080">
              <a:lnSpc>
                <a:spcPct val="100000"/>
              </a:lnSpc>
              <a:spcBef>
                <a:spcPts val="600"/>
              </a:spcBef>
            </a:pPr>
            <a:r>
              <a:rPr lang="ja-JP" altLang="en-US" dirty="0">
                <a:latin typeface="+mn-ea"/>
                <a:cs typeface="YuGo-Medium"/>
              </a:rPr>
              <a:t>ポンプではインペラのマウス部</a:t>
            </a:r>
            <a:endParaRPr lang="en-US" altLang="ja-JP" dirty="0">
              <a:latin typeface="+mn-ea"/>
              <a:cs typeface="YuGo-Medium"/>
            </a:endParaRPr>
          </a:p>
          <a:p>
            <a:pPr marR="5080">
              <a:lnSpc>
                <a:spcPct val="100000"/>
              </a:lnSpc>
              <a:spcBef>
                <a:spcPts val="600"/>
              </a:spcBef>
            </a:pPr>
            <a:r>
              <a:rPr lang="ja-JP" altLang="en-US" dirty="0">
                <a:latin typeface="+mn-ea"/>
                <a:cs typeface="YuGo-Medium"/>
              </a:rPr>
              <a:t>（吸込み口）が負圧になるため</a:t>
            </a:r>
            <a:endParaRPr lang="en-US" altLang="ja-JP" dirty="0">
              <a:latin typeface="+mn-ea"/>
              <a:cs typeface="YuGo-Medium"/>
            </a:endParaRPr>
          </a:p>
          <a:p>
            <a:pPr marR="5080">
              <a:lnSpc>
                <a:spcPct val="100000"/>
              </a:lnSpc>
              <a:spcBef>
                <a:spcPts val="600"/>
              </a:spcBef>
            </a:pPr>
            <a:r>
              <a:rPr lang="ja-JP" altLang="en-US" dirty="0">
                <a:latin typeface="+mn-ea"/>
                <a:cs typeface="YuGo-Medium"/>
              </a:rPr>
              <a:t>キャビテーションが発生しやすい。</a:t>
            </a:r>
            <a:endParaRPr dirty="0">
              <a:latin typeface="+mn-ea"/>
              <a:cs typeface="YuGo-Medium"/>
            </a:endParaRPr>
          </a:p>
        </p:txBody>
      </p:sp>
      <p:pic>
        <p:nvPicPr>
          <p:cNvPr id="15" name="グラフィックス 14">
            <a:extLst>
              <a:ext uri="{FF2B5EF4-FFF2-40B4-BE49-F238E27FC236}">
                <a16:creationId xmlns:a16="http://schemas.microsoft.com/office/drawing/2014/main" id="{81A75F58-F00A-4FCD-8A5F-F8A9050D55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56905" y="2383094"/>
            <a:ext cx="327226" cy="315539"/>
          </a:xfrm>
          <a:prstGeom prst="rect">
            <a:avLst/>
          </a:prstGeom>
        </p:spPr>
      </p:pic>
      <p:pic>
        <p:nvPicPr>
          <p:cNvPr id="64" name="グラフィックス 63">
            <a:extLst>
              <a:ext uri="{FF2B5EF4-FFF2-40B4-BE49-F238E27FC236}">
                <a16:creationId xmlns:a16="http://schemas.microsoft.com/office/drawing/2014/main" id="{16B73788-3D39-4E94-BFFA-C8A9976E8D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36243" y="3916026"/>
            <a:ext cx="327226" cy="315539"/>
          </a:xfrm>
          <a:prstGeom prst="rect">
            <a:avLst/>
          </a:prstGeom>
        </p:spPr>
      </p:pic>
      <p:pic>
        <p:nvPicPr>
          <p:cNvPr id="65" name="グラフィックス 64">
            <a:extLst>
              <a:ext uri="{FF2B5EF4-FFF2-40B4-BE49-F238E27FC236}">
                <a16:creationId xmlns:a16="http://schemas.microsoft.com/office/drawing/2014/main" id="{F7391EB7-C226-4FE6-81C1-A4F7D04549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87946" y="3457514"/>
            <a:ext cx="327226" cy="315539"/>
          </a:xfrm>
          <a:prstGeom prst="rect">
            <a:avLst/>
          </a:prstGeom>
        </p:spPr>
      </p:pic>
      <p:cxnSp>
        <p:nvCxnSpPr>
          <p:cNvPr id="66" name="直線矢印コネクタ 65">
            <a:extLst>
              <a:ext uri="{FF2B5EF4-FFF2-40B4-BE49-F238E27FC236}">
                <a16:creationId xmlns:a16="http://schemas.microsoft.com/office/drawing/2014/main" id="{149A158F-4F7C-4935-9AAA-1E4CC5D10505}"/>
              </a:ext>
            </a:extLst>
          </p:cNvPr>
          <p:cNvCxnSpPr>
            <a:cxnSpLocks/>
          </p:cNvCxnSpPr>
          <p:nvPr/>
        </p:nvCxnSpPr>
        <p:spPr>
          <a:xfrm flipH="1" flipV="1">
            <a:off x="1909230" y="3030431"/>
            <a:ext cx="390209" cy="95692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8" name="object 23">
            <a:extLst>
              <a:ext uri="{FF2B5EF4-FFF2-40B4-BE49-F238E27FC236}">
                <a16:creationId xmlns:a16="http://schemas.microsoft.com/office/drawing/2014/main" id="{8457715D-3332-45EF-9E62-7D33C95F50A4}"/>
              </a:ext>
            </a:extLst>
          </p:cNvPr>
          <p:cNvSpPr txBox="1"/>
          <p:nvPr/>
        </p:nvSpPr>
        <p:spPr>
          <a:xfrm>
            <a:off x="6235788" y="4267498"/>
            <a:ext cx="3211493" cy="1061829"/>
          </a:xfrm>
          <a:prstGeom prst="rect">
            <a:avLst/>
          </a:prstGeom>
          <a:solidFill>
            <a:srgbClr val="B0E2FD"/>
          </a:solidFill>
        </p:spPr>
        <p:txBody>
          <a:bodyPr vert="horz" wrap="square" lIns="0" tIns="76200" rIns="0" bIns="0" rtlCol="0">
            <a:spAutoFit/>
          </a:bodyPr>
          <a:lstStyle/>
          <a:p>
            <a:pPr marR="5080">
              <a:lnSpc>
                <a:spcPct val="100000"/>
              </a:lnSpc>
              <a:spcBef>
                <a:spcPts val="600"/>
              </a:spcBef>
            </a:pPr>
            <a:r>
              <a:rPr lang="ja-JP" altLang="en-US" b="1" dirty="0">
                <a:solidFill>
                  <a:srgbClr val="7030A0"/>
                </a:solidFill>
                <a:latin typeface="+mn-ea"/>
                <a:cs typeface="YuGo-Medium"/>
              </a:rPr>
              <a:t> 気泡が発生しやすい</a:t>
            </a:r>
            <a:r>
              <a:rPr lang="en-US" altLang="ja-JP" b="1" dirty="0">
                <a:solidFill>
                  <a:srgbClr val="7030A0"/>
                </a:solidFill>
                <a:latin typeface="+mn-ea"/>
                <a:cs typeface="YuGo-Medium"/>
              </a:rPr>
              <a:t>POINT</a:t>
            </a:r>
            <a:r>
              <a:rPr lang="ja-JP" altLang="en-US" b="1" dirty="0">
                <a:solidFill>
                  <a:srgbClr val="7030A0"/>
                </a:solidFill>
                <a:latin typeface="+mn-ea"/>
                <a:cs typeface="YuGo-Medium"/>
              </a:rPr>
              <a:t>！</a:t>
            </a:r>
            <a:endParaRPr lang="en-US" altLang="ja-JP" b="1" dirty="0">
              <a:solidFill>
                <a:srgbClr val="7030A0"/>
              </a:solidFill>
              <a:latin typeface="+mn-ea"/>
              <a:cs typeface="YuGo-Medium"/>
            </a:endParaRPr>
          </a:p>
          <a:p>
            <a:pPr marR="5080">
              <a:lnSpc>
                <a:spcPct val="100000"/>
              </a:lnSpc>
              <a:spcBef>
                <a:spcPts val="600"/>
              </a:spcBef>
            </a:pPr>
            <a:r>
              <a:rPr lang="ja-JP" altLang="en-US" dirty="0">
                <a:latin typeface="+mn-ea"/>
                <a:cs typeface="YuGo-Medium"/>
              </a:rPr>
              <a:t> ・吸込み高さが高い</a:t>
            </a:r>
            <a:endParaRPr lang="en-US" altLang="ja-JP" dirty="0">
              <a:latin typeface="+mn-ea"/>
              <a:cs typeface="YuGo-Medium"/>
            </a:endParaRPr>
          </a:p>
          <a:p>
            <a:pPr marR="5080">
              <a:lnSpc>
                <a:spcPct val="100000"/>
              </a:lnSpc>
              <a:spcBef>
                <a:spcPts val="600"/>
              </a:spcBef>
            </a:pPr>
            <a:r>
              <a:rPr lang="ja-JP" altLang="en-US" dirty="0">
                <a:latin typeface="+mn-ea"/>
                <a:cs typeface="YuGo-Medium"/>
              </a:rPr>
              <a:t> ・吸込み抵抗が高い</a:t>
            </a:r>
            <a:endParaRPr dirty="0">
              <a:latin typeface="+mn-ea"/>
              <a:cs typeface="YuGo-Medium"/>
            </a:endParaRPr>
          </a:p>
        </p:txBody>
      </p:sp>
      <p:sp>
        <p:nvSpPr>
          <p:cNvPr id="80" name="object 23">
            <a:extLst>
              <a:ext uri="{FF2B5EF4-FFF2-40B4-BE49-F238E27FC236}">
                <a16:creationId xmlns:a16="http://schemas.microsoft.com/office/drawing/2014/main" id="{8457715D-3332-45EF-9E62-7D33C95F50A4}"/>
              </a:ext>
            </a:extLst>
          </p:cNvPr>
          <p:cNvSpPr txBox="1"/>
          <p:nvPr/>
        </p:nvSpPr>
        <p:spPr>
          <a:xfrm>
            <a:off x="9921272" y="4270092"/>
            <a:ext cx="3211493" cy="1061829"/>
          </a:xfrm>
          <a:prstGeom prst="rect">
            <a:avLst/>
          </a:prstGeom>
          <a:solidFill>
            <a:srgbClr val="FFFF00"/>
          </a:solidFill>
        </p:spPr>
        <p:txBody>
          <a:bodyPr vert="horz" wrap="square" lIns="0" tIns="76200" rIns="0" bIns="0" rtlCol="0">
            <a:spAutoFit/>
          </a:bodyPr>
          <a:lstStyle/>
          <a:p>
            <a:pPr marR="5080">
              <a:lnSpc>
                <a:spcPct val="100000"/>
              </a:lnSpc>
              <a:spcBef>
                <a:spcPts val="600"/>
              </a:spcBef>
            </a:pPr>
            <a:r>
              <a:rPr lang="ja-JP" altLang="en-US" b="1" dirty="0">
                <a:solidFill>
                  <a:srgbClr val="7030A0"/>
                </a:solidFill>
                <a:latin typeface="+mn-ea"/>
                <a:cs typeface="YuGo-Medium"/>
              </a:rPr>
              <a:t>キャビテーションの発生</a:t>
            </a:r>
            <a:endParaRPr lang="en-US" altLang="ja-JP" b="1" dirty="0">
              <a:solidFill>
                <a:srgbClr val="7030A0"/>
              </a:solidFill>
              <a:latin typeface="+mn-ea"/>
              <a:cs typeface="YuGo-Medium"/>
            </a:endParaRPr>
          </a:p>
          <a:p>
            <a:pPr marR="5080">
              <a:lnSpc>
                <a:spcPct val="100000"/>
              </a:lnSpc>
              <a:spcBef>
                <a:spcPts val="600"/>
              </a:spcBef>
            </a:pPr>
            <a:r>
              <a:rPr lang="ja-JP" altLang="en-US" dirty="0">
                <a:latin typeface="+mn-ea"/>
                <a:cs typeface="YuGo-Medium"/>
              </a:rPr>
              <a:t>羽の内部で気泡が消滅し、</a:t>
            </a:r>
            <a:endParaRPr lang="en-US" altLang="ja-JP" dirty="0">
              <a:latin typeface="+mn-ea"/>
              <a:cs typeface="YuGo-Medium"/>
            </a:endParaRPr>
          </a:p>
          <a:p>
            <a:pPr marR="5080">
              <a:lnSpc>
                <a:spcPct val="100000"/>
              </a:lnSpc>
              <a:spcBef>
                <a:spcPts val="600"/>
              </a:spcBef>
            </a:pPr>
            <a:r>
              <a:rPr lang="ja-JP" altLang="en-US" dirty="0">
                <a:latin typeface="+mn-ea"/>
                <a:cs typeface="YuGo-Medium"/>
              </a:rPr>
              <a:t>インペラにダメージを与える</a:t>
            </a:r>
            <a:endParaRPr lang="en-US" altLang="ja-JP" dirty="0">
              <a:latin typeface="+mn-ea"/>
              <a:cs typeface="YuGo-Medium"/>
            </a:endParaRPr>
          </a:p>
        </p:txBody>
      </p:sp>
      <p:sp>
        <p:nvSpPr>
          <p:cNvPr id="63" name="ストライプ矢印 62"/>
          <p:cNvSpPr/>
          <p:nvPr/>
        </p:nvSpPr>
        <p:spPr>
          <a:xfrm>
            <a:off x="6073834" y="3773053"/>
            <a:ext cx="6805242" cy="732838"/>
          </a:xfrm>
          <a:prstGeom prst="stripedRightArrow">
            <a:avLst/>
          </a:prstGeom>
          <a:gradFill flip="none" rotWithShape="1">
            <a:gsLst>
              <a:gs pos="40848">
                <a:srgbClr val="CBE2FF"/>
              </a:gs>
              <a:gs pos="41000">
                <a:srgbClr val="D1E5FF"/>
              </a:gs>
              <a:gs pos="63000">
                <a:srgbClr val="BDDAFF"/>
              </a:gs>
              <a:gs pos="84000">
                <a:srgbClr val="9AC6FF"/>
              </a:gs>
              <a:gs pos="0">
                <a:schemeClr val="bg1"/>
              </a:gs>
              <a:gs pos="100000">
                <a:schemeClr val="accent1">
                  <a:tint val="50000"/>
                  <a:shade val="100000"/>
                  <a:satMod val="3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990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left)">
                                      <p:cBhvr>
                                        <p:cTn id="11" dur="3000"/>
                                        <p:tgtEl>
                                          <p:spTgt spid="63"/>
                                        </p:tgtEl>
                                      </p:cBhvr>
                                    </p:animEffect>
                                  </p:childTnLst>
                                </p:cTn>
                              </p:par>
                              <p:par>
                                <p:cTn id="12" presetID="6" presetClass="entr" presetSubtype="16"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circle(in)">
                                      <p:cBhvr>
                                        <p:cTn id="14" dur="2000"/>
                                        <p:tgtEl>
                                          <p:spTgt spid="52"/>
                                        </p:tgtEl>
                                      </p:cBhvr>
                                    </p:animEffect>
                                  </p:childTnLst>
                                </p:cTn>
                              </p:par>
                            </p:childTnLst>
                          </p:cTn>
                        </p:par>
                        <p:par>
                          <p:cTn id="15" fill="hold">
                            <p:stCondLst>
                              <p:cond delay="5000"/>
                            </p:stCondLst>
                            <p:childTnLst>
                              <p:par>
                                <p:cTn id="16" presetID="6" presetClass="entr" presetSubtype="16"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circle(in)">
                                      <p:cBhvr>
                                        <p:cTn id="18"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CFB6C20A-735A-4408-90F6-FA76388B7A5C}"/>
              </a:ext>
            </a:extLst>
          </p:cNvPr>
          <p:cNvPicPr>
            <a:picLocks noChangeAspect="1"/>
          </p:cNvPicPr>
          <p:nvPr/>
        </p:nvPicPr>
        <p:blipFill>
          <a:blip r:embed="rId2"/>
          <a:stretch>
            <a:fillRect/>
          </a:stretch>
        </p:blipFill>
        <p:spPr>
          <a:xfrm>
            <a:off x="9680367" y="5299678"/>
            <a:ext cx="3852428" cy="2912811"/>
          </a:xfrm>
          <a:prstGeom prst="rect">
            <a:avLst/>
          </a:prstGeom>
        </p:spPr>
      </p:pic>
      <p:pic>
        <p:nvPicPr>
          <p:cNvPr id="9" name="図 8">
            <a:extLst>
              <a:ext uri="{FF2B5EF4-FFF2-40B4-BE49-F238E27FC236}">
                <a16:creationId xmlns:a16="http://schemas.microsoft.com/office/drawing/2014/main" id="{1B2F3B87-B5FC-4A75-A7F3-CA01F6853BBC}"/>
              </a:ext>
            </a:extLst>
          </p:cNvPr>
          <p:cNvPicPr>
            <a:picLocks noChangeAspect="1"/>
          </p:cNvPicPr>
          <p:nvPr/>
        </p:nvPicPr>
        <p:blipFill>
          <a:blip r:embed="rId3"/>
          <a:stretch>
            <a:fillRect/>
          </a:stretch>
        </p:blipFill>
        <p:spPr>
          <a:xfrm>
            <a:off x="761589" y="5019819"/>
            <a:ext cx="7720943" cy="3432992"/>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865360" y="767412"/>
            <a:ext cx="4419600"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13</a:t>
            </a:fld>
            <a:endParaRPr lang="ja-JP" altLang="en-US" sz="3600" dirty="0">
              <a:solidFill>
                <a:schemeClr val="bg1"/>
              </a:solidFill>
            </a:endParaRPr>
          </a:p>
        </p:txBody>
      </p:sp>
      <p:pic>
        <p:nvPicPr>
          <p:cNvPr id="12" name="グラフィックス 22">
            <a:extLst>
              <a:ext uri="{FF2B5EF4-FFF2-40B4-BE49-F238E27FC236}">
                <a16:creationId xmlns:a16="http://schemas.microsoft.com/office/drawing/2014/main" id="{696D9010-BB8D-4467-8AF5-61884008D7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288" y="2348539"/>
            <a:ext cx="8789659" cy="883645"/>
          </a:xfrm>
          <a:prstGeom prst="rect">
            <a:avLst/>
          </a:prstGeom>
        </p:spPr>
      </p:pic>
      <p:sp>
        <p:nvSpPr>
          <p:cNvPr id="13" name="object 37"/>
          <p:cNvSpPr txBox="1"/>
          <p:nvPr/>
        </p:nvSpPr>
        <p:spPr>
          <a:xfrm>
            <a:off x="727222" y="2537728"/>
            <a:ext cx="8205791" cy="505267"/>
          </a:xfrm>
          <a:prstGeom prst="rect">
            <a:avLst/>
          </a:prstGeom>
        </p:spPr>
        <p:txBody>
          <a:bodyPr vert="horz" wrap="square" lIns="0" tIns="12700" rIns="0" bIns="0" rtlCol="0">
            <a:spAutoFit/>
          </a:bodyPr>
          <a:lstStyle/>
          <a:p>
            <a:pPr marL="12700" algn="ctr">
              <a:lnSpc>
                <a:spcPct val="100000"/>
              </a:lnSpc>
              <a:spcBef>
                <a:spcPts val="100"/>
              </a:spcBef>
            </a:pPr>
            <a:r>
              <a:rPr lang="ja-JP" altLang="en-US" sz="3200" dirty="0">
                <a:ln w="9525">
                  <a:solidFill>
                    <a:schemeClr val="bg1"/>
                  </a:solidFill>
                </a:ln>
                <a:solidFill>
                  <a:schemeClr val="bg1"/>
                </a:solidFill>
                <a:latin typeface="+mn-ea"/>
                <a:cs typeface="YuGothic"/>
              </a:rPr>
              <a:t>キャビテーションにより浸食されたインペラ</a:t>
            </a:r>
            <a:endParaRPr lang="en-US" altLang="ja-JP" sz="3200" dirty="0">
              <a:ln w="9525">
                <a:solidFill>
                  <a:schemeClr val="bg1"/>
                </a:solidFill>
              </a:ln>
              <a:solidFill>
                <a:schemeClr val="bg1"/>
              </a:solidFill>
              <a:latin typeface="+mn-ea"/>
              <a:cs typeface="YuGothic"/>
            </a:endParaRPr>
          </a:p>
        </p:txBody>
      </p:sp>
      <p:sp>
        <p:nvSpPr>
          <p:cNvPr id="1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63454" y="4094934"/>
            <a:ext cx="42517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全体的に破損している</a:t>
            </a:r>
          </a:p>
        </p:txBody>
      </p:sp>
      <p:cxnSp>
        <p:nvCxnSpPr>
          <p:cNvPr id="17" name="直線矢印コネクタ 16"/>
          <p:cNvCxnSpPr/>
          <p:nvPr/>
        </p:nvCxnSpPr>
        <p:spPr>
          <a:xfrm flipH="1" flipV="1">
            <a:off x="4213250" y="4557376"/>
            <a:ext cx="616868" cy="609600"/>
          </a:xfrm>
          <a:prstGeom prst="straightConnector1">
            <a:avLst/>
          </a:prstGeom>
          <a:ln>
            <a:solidFill>
              <a:srgbClr val="1F497D"/>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H="1">
            <a:off x="663454" y="4557376"/>
            <a:ext cx="3549796" cy="0"/>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
        <p:nvSpPr>
          <p:cNvPr id="2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482532" y="4094934"/>
            <a:ext cx="27005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窪みがみられる</a:t>
            </a:r>
          </a:p>
        </p:txBody>
      </p:sp>
      <p:cxnSp>
        <p:nvCxnSpPr>
          <p:cNvPr id="29" name="直線矢印コネクタ 28"/>
          <p:cNvCxnSpPr/>
          <p:nvPr/>
        </p:nvCxnSpPr>
        <p:spPr>
          <a:xfrm flipH="1" flipV="1">
            <a:off x="11016849" y="4557377"/>
            <a:ext cx="1179464" cy="1412994"/>
          </a:xfrm>
          <a:prstGeom prst="straightConnector1">
            <a:avLst/>
          </a:prstGeom>
          <a:ln>
            <a:solidFill>
              <a:srgbClr val="1F497D"/>
            </a:solidFill>
            <a:headEnd type="oval" w="lg" len="lg"/>
            <a:tailEnd type="none"/>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8386313" y="4557376"/>
            <a:ext cx="2630536" cy="0"/>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8881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992226" y="767412"/>
            <a:ext cx="4419600"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キャビテーション</a:t>
            </a:r>
            <a:endParaRPr sz="35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14</a:t>
            </a:fld>
            <a:endParaRPr lang="ja-JP" altLang="en-US" sz="3600" dirty="0">
              <a:solidFill>
                <a:schemeClr val="bg1"/>
              </a:solidFill>
            </a:endParaRPr>
          </a:p>
        </p:txBody>
      </p:sp>
      <p:pic>
        <p:nvPicPr>
          <p:cNvPr id="5" name="キャビテーショ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9300" y="1819275"/>
            <a:ext cx="10289540" cy="7717155"/>
          </a:xfrm>
          <a:prstGeom prst="rect">
            <a:avLst/>
          </a:prstGeom>
        </p:spPr>
      </p:pic>
    </p:spTree>
    <p:extLst>
      <p:ext uri="{BB962C8B-B14F-4D97-AF65-F5344CB8AC3E}">
        <p14:creationId xmlns:p14="http://schemas.microsoft.com/office/powerpoint/2010/main" val="3877399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15</a:t>
            </a:fld>
            <a:endParaRPr lang="ja-JP" altLang="en-US" sz="3600" dirty="0">
              <a:solidFill>
                <a:schemeClr val="bg1"/>
              </a:solidFill>
            </a:endParaRPr>
          </a:p>
        </p:txBody>
      </p:sp>
      <p:pic>
        <p:nvPicPr>
          <p:cNvPr id="19" name="図 18"/>
          <p:cNvPicPr>
            <a:picLocks noChangeAspect="1"/>
          </p:cNvPicPr>
          <p:nvPr/>
        </p:nvPicPr>
        <p:blipFill>
          <a:blip r:embed="rId2"/>
          <a:stretch>
            <a:fillRect/>
          </a:stretch>
        </p:blipFill>
        <p:spPr>
          <a:xfrm rot="16200000">
            <a:off x="3350882" y="-883896"/>
            <a:ext cx="851308" cy="6432212"/>
          </a:xfrm>
          <a:prstGeom prst="rect">
            <a:avLst/>
          </a:prstGeom>
        </p:spPr>
      </p:pic>
      <p:sp>
        <p:nvSpPr>
          <p:cNvPr id="2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ポンプの有効</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NPSH</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の確認　　　</a:t>
            </a:r>
          </a:p>
        </p:txBody>
      </p:sp>
      <p:pic>
        <p:nvPicPr>
          <p:cNvPr id="22" name="図 21"/>
          <p:cNvPicPr>
            <a:picLocks noChangeAspect="1"/>
          </p:cNvPicPr>
          <p:nvPr/>
        </p:nvPicPr>
        <p:blipFill>
          <a:blip r:embed="rId3"/>
          <a:stretch>
            <a:fillRect/>
          </a:stretch>
        </p:blipFill>
        <p:spPr>
          <a:xfrm rot="10800000">
            <a:off x="680478" y="3520717"/>
            <a:ext cx="3096057" cy="285790"/>
          </a:xfrm>
          <a:prstGeom prst="rect">
            <a:avLst/>
          </a:prstGeom>
        </p:spPr>
      </p:pic>
      <p:sp>
        <p:nvSpPr>
          <p:cNvPr id="2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61141" y="3125066"/>
            <a:ext cx="6934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pc="-100" dirty="0">
                <a:solidFill>
                  <a:srgbClr val="000000"/>
                </a:solidFill>
                <a:latin typeface="游ゴシック Medium" panose="020B0500000000000000" pitchFamily="50" charset="-128"/>
                <a:ea typeface="游ゴシック Medium" panose="020B0500000000000000" pitchFamily="50" charset="-128"/>
              </a:rPr>
              <a:t>NPSH</a:t>
            </a:r>
            <a:r>
              <a:rPr lang="ja-JP" altLang="en-US" spc="-100" dirty="0">
                <a:solidFill>
                  <a:srgbClr val="000000"/>
                </a:solidFill>
                <a:latin typeface="游ゴシック Medium" panose="020B0500000000000000" pitchFamily="50" charset="-128"/>
                <a:ea typeface="游ゴシック Medium" panose="020B0500000000000000" pitchFamily="50" charset="-128"/>
              </a:rPr>
              <a:t>（</a:t>
            </a:r>
            <a:r>
              <a:rPr lang="en-US" altLang="ja-JP" spc="-100" dirty="0">
                <a:solidFill>
                  <a:srgbClr val="000000"/>
                </a:solidFill>
                <a:latin typeface="游ゴシック Medium" panose="020B0500000000000000" pitchFamily="50" charset="-128"/>
                <a:ea typeface="游ゴシック Medium" panose="020B0500000000000000" pitchFamily="50" charset="-128"/>
              </a:rPr>
              <a:t>Net Positive Suction Head</a:t>
            </a:r>
            <a:r>
              <a:rPr lang="ja-JP" altLang="en-US" spc="-100" dirty="0">
                <a:solidFill>
                  <a:srgbClr val="000000"/>
                </a:solidFill>
                <a:latin typeface="游ゴシック Medium" panose="020B0500000000000000" pitchFamily="50" charset="-128"/>
                <a:ea typeface="游ゴシック Medium" panose="020B0500000000000000" pitchFamily="50" charset="-128"/>
              </a:rPr>
              <a:t>）　　　</a:t>
            </a:r>
          </a:p>
        </p:txBody>
      </p:sp>
      <p:sp>
        <p:nvSpPr>
          <p:cNvPr id="2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880866"/>
            <a:ext cx="127282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ポンプ吸込口にどれだけの圧力があればよいか見分ける指標。</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水の持っている吸込全揚程から水蒸気圧力を引いた値。（インペラに押し込む力）</a:t>
            </a:r>
          </a:p>
        </p:txBody>
      </p:sp>
      <p:pic>
        <p:nvPicPr>
          <p:cNvPr id="25" name="図 24"/>
          <p:cNvPicPr>
            <a:picLocks noChangeAspect="1"/>
          </p:cNvPicPr>
          <p:nvPr/>
        </p:nvPicPr>
        <p:blipFill rotWithShape="1">
          <a:blip r:embed="rId3"/>
          <a:srcRect t="1" r="7671" b="17900"/>
          <a:stretch/>
        </p:blipFill>
        <p:spPr>
          <a:xfrm rot="10800000">
            <a:off x="3021281" y="3575390"/>
            <a:ext cx="2858568" cy="234633"/>
          </a:xfrm>
          <a:prstGeom prst="rect">
            <a:avLst/>
          </a:prstGeom>
        </p:spPr>
      </p:pic>
      <p:pic>
        <p:nvPicPr>
          <p:cNvPr id="26" name="図 25"/>
          <p:cNvPicPr>
            <a:picLocks noChangeAspect="1"/>
          </p:cNvPicPr>
          <p:nvPr/>
        </p:nvPicPr>
        <p:blipFill rotWithShape="1">
          <a:blip r:embed="rId3"/>
          <a:srcRect l="4573" t="2" r="7671" b="17899"/>
          <a:stretch/>
        </p:blipFill>
        <p:spPr>
          <a:xfrm rot="10800000">
            <a:off x="1969306" y="3575388"/>
            <a:ext cx="2716994" cy="234633"/>
          </a:xfrm>
          <a:prstGeom prst="rect">
            <a:avLst/>
          </a:prstGeom>
        </p:spPr>
      </p:pic>
      <p:sp>
        <p:nvSpPr>
          <p:cNvPr id="9" name="ストライプ矢印 8"/>
          <p:cNvSpPr/>
          <p:nvPr/>
        </p:nvSpPr>
        <p:spPr>
          <a:xfrm rot="5400000">
            <a:off x="6342196" y="4869749"/>
            <a:ext cx="1951859" cy="2229194"/>
          </a:xfrm>
          <a:prstGeom prst="stripedRightArrow">
            <a:avLst/>
          </a:prstGeom>
          <a:gradFill flip="none" rotWithShape="1">
            <a:gsLst>
              <a:gs pos="0">
                <a:schemeClr val="accent3">
                  <a:lumMod val="5000"/>
                  <a:lumOff val="95000"/>
                </a:schemeClr>
              </a:gs>
              <a:gs pos="0">
                <a:schemeClr val="accent3">
                  <a:lumMod val="45000"/>
                  <a:lumOff val="55000"/>
                </a:schemeClr>
              </a:gs>
              <a:gs pos="100000">
                <a:schemeClr val="accent3">
                  <a:lumMod val="45000"/>
                  <a:lumOff val="55000"/>
                </a:schemeClr>
              </a:gs>
              <a:gs pos="50000">
                <a:schemeClr val="accent3">
                  <a:lumMod val="30000"/>
                  <a:lumOff val="7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063406" y="5405182"/>
            <a:ext cx="47126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NPSH</a:t>
            </a:r>
            <a:r>
              <a:rPr lang="ja-JP" altLang="en-US"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は</a:t>
            </a:r>
            <a:r>
              <a:rPr lang="en-US" altLang="ja-JP"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2</a:t>
            </a:r>
            <a:r>
              <a:rPr lang="ja-JP" altLang="en-US" sz="2800" spc="-100" dirty="0">
                <a:ln>
                  <a:solidFill>
                    <a:srgbClr val="669900"/>
                  </a:solidFill>
                </a:ln>
                <a:solidFill>
                  <a:srgbClr val="669900"/>
                </a:solidFill>
                <a:latin typeface="游ゴシック Medium" panose="020B0500000000000000" pitchFamily="50" charset="-128"/>
                <a:ea typeface="游ゴシック Medium" panose="020B0500000000000000" pitchFamily="50" charset="-128"/>
              </a:rPr>
              <a:t>種類に分けられる　　</a:t>
            </a:r>
          </a:p>
        </p:txBody>
      </p:sp>
      <p:sp>
        <p:nvSpPr>
          <p:cNvPr id="10" name="角丸四角形 9"/>
          <p:cNvSpPr/>
          <p:nvPr/>
        </p:nvSpPr>
        <p:spPr>
          <a:xfrm>
            <a:off x="817257" y="6960275"/>
            <a:ext cx="6328963" cy="2245492"/>
          </a:xfrm>
          <a:prstGeom prst="roundRect">
            <a:avLst/>
          </a:prstGeom>
          <a:gradFill flip="none" rotWithShape="1">
            <a:gsLst>
              <a:gs pos="34000">
                <a:schemeClr val="accent3">
                  <a:lumMod val="5000"/>
                  <a:lumOff val="95000"/>
                </a:schemeClr>
              </a:gs>
              <a:gs pos="100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2" name="角丸四角形 31"/>
          <p:cNvSpPr/>
          <p:nvPr/>
        </p:nvSpPr>
        <p:spPr>
          <a:xfrm>
            <a:off x="7505699" y="6960275"/>
            <a:ext cx="6328963" cy="2245492"/>
          </a:xfrm>
          <a:prstGeom prst="roundRect">
            <a:avLst/>
          </a:prstGeom>
          <a:gradFill flip="none" rotWithShape="1">
            <a:gsLst>
              <a:gs pos="34000">
                <a:schemeClr val="accent3">
                  <a:lumMod val="5000"/>
                  <a:lumOff val="95000"/>
                </a:schemeClr>
              </a:gs>
              <a:gs pos="100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49953" y="7232829"/>
            <a:ext cx="2133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b="1" i="1" u="sng" spc="-100" dirty="0">
                <a:solidFill>
                  <a:schemeClr val="tx2"/>
                </a:solidFill>
                <a:latin typeface="游ゴシック Medium" panose="020B0500000000000000" pitchFamily="50" charset="-128"/>
                <a:ea typeface="游ゴシック Medium" panose="020B0500000000000000" pitchFamily="50" charset="-128"/>
              </a:rPr>
              <a:t>必要</a:t>
            </a:r>
            <a:r>
              <a:rPr lang="en-US" altLang="ja-JP" sz="2800" b="1" i="1" u="sng" spc="-100" dirty="0">
                <a:solidFill>
                  <a:schemeClr val="tx2"/>
                </a:solidFill>
                <a:latin typeface="游ゴシック Medium" panose="020B0500000000000000" pitchFamily="50" charset="-128"/>
                <a:ea typeface="游ゴシック Medium" panose="020B0500000000000000" pitchFamily="50" charset="-128"/>
              </a:rPr>
              <a:t>NPSH</a:t>
            </a:r>
            <a:r>
              <a:rPr lang="ja-JP" altLang="en-US" sz="2800" b="1" i="1" u="sng" spc="-100" dirty="0">
                <a:solidFill>
                  <a:schemeClr val="tx2"/>
                </a:solidFill>
                <a:latin typeface="游ゴシック Medium" panose="020B0500000000000000" pitchFamily="50" charset="-128"/>
                <a:ea typeface="游ゴシック Medium" panose="020B0500000000000000" pitchFamily="50" charset="-128"/>
              </a:rPr>
              <a:t>　</a:t>
            </a:r>
            <a:r>
              <a:rPr lang="ja-JP" altLang="en-US" sz="2800" i="1" u="sng" spc="-100" dirty="0">
                <a:solidFill>
                  <a:srgbClr val="000000"/>
                </a:solidFill>
                <a:latin typeface="游ゴシック Medium" panose="020B0500000000000000" pitchFamily="50" charset="-128"/>
                <a:ea typeface="游ゴシック Medium" panose="020B0500000000000000" pitchFamily="50" charset="-128"/>
              </a:rPr>
              <a:t>　　</a:t>
            </a:r>
          </a:p>
        </p:txBody>
      </p:sp>
      <p:sp>
        <p:nvSpPr>
          <p:cNvPr id="3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61813" y="7232829"/>
            <a:ext cx="21339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b="1" i="1" u="sng" spc="-100" dirty="0">
                <a:solidFill>
                  <a:srgbClr val="FF0000"/>
                </a:solidFill>
                <a:latin typeface="游ゴシック Medium" panose="020B0500000000000000" pitchFamily="50" charset="-128"/>
                <a:ea typeface="游ゴシック Medium" panose="020B0500000000000000" pitchFamily="50" charset="-128"/>
              </a:rPr>
              <a:t>有効</a:t>
            </a:r>
            <a:r>
              <a:rPr lang="en-US" altLang="ja-JP" sz="2800" b="1" i="1" u="sng" spc="-100" dirty="0">
                <a:solidFill>
                  <a:srgbClr val="FF0000"/>
                </a:solidFill>
                <a:latin typeface="游ゴシック Medium" panose="020B0500000000000000" pitchFamily="50" charset="-128"/>
                <a:ea typeface="游ゴシック Medium" panose="020B0500000000000000" pitchFamily="50" charset="-128"/>
              </a:rPr>
              <a:t>NPSH</a:t>
            </a:r>
            <a:r>
              <a:rPr lang="ja-JP" altLang="en-US" sz="2800" i="1" u="sng" spc="-100" dirty="0">
                <a:solidFill>
                  <a:srgbClr val="000000"/>
                </a:solidFill>
                <a:latin typeface="游ゴシック Medium" panose="020B0500000000000000" pitchFamily="50" charset="-128"/>
                <a:ea typeface="游ゴシック Medium" panose="020B0500000000000000" pitchFamily="50" charset="-128"/>
              </a:rPr>
              <a:t>　　　</a:t>
            </a:r>
          </a:p>
        </p:txBody>
      </p:sp>
      <p:sp>
        <p:nvSpPr>
          <p:cNvPr id="2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49954" y="7863139"/>
            <a:ext cx="57682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水が</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インペラ</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に入った瞬間降下する圧力</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ポンプによって異なる</a:t>
            </a:r>
          </a:p>
        </p:txBody>
      </p:sp>
      <p:sp>
        <p:nvSpPr>
          <p:cNvPr id="2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61813" y="7863139"/>
            <a:ext cx="57918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キャビテーションを起こさず運転可能な圧力</a:t>
            </a:r>
            <a:endParaRPr lang="en-US" altLang="ja-JP" sz="2000" spc="-100" dirty="0">
              <a:solidFill>
                <a:srgbClr val="000000"/>
              </a:solidFill>
              <a:latin typeface="游ゴシック Medium" panose="020B0500000000000000" pitchFamily="50" charset="-128"/>
              <a:ea typeface="游ゴシック Medium" panose="020B0500000000000000" pitchFamily="50" charset="-128"/>
            </a:endParaRPr>
          </a:p>
        </p:txBody>
      </p:sp>
      <p:grpSp>
        <p:nvGrpSpPr>
          <p:cNvPr id="11" name="グループ化 10"/>
          <p:cNvGrpSpPr/>
          <p:nvPr/>
        </p:nvGrpSpPr>
        <p:grpSpPr>
          <a:xfrm>
            <a:off x="7693272" y="8379165"/>
            <a:ext cx="6328963" cy="457201"/>
            <a:chOff x="6346836" y="8477250"/>
            <a:chExt cx="5795562" cy="457201"/>
          </a:xfrm>
        </p:grpSpPr>
        <p:grpSp>
          <p:nvGrpSpPr>
            <p:cNvPr id="8" name="グループ化 7"/>
            <p:cNvGrpSpPr/>
            <p:nvPr/>
          </p:nvGrpSpPr>
          <p:grpSpPr>
            <a:xfrm>
              <a:off x="6346836" y="8477250"/>
              <a:ext cx="5401943" cy="457201"/>
              <a:chOff x="7136601" y="8296275"/>
              <a:chExt cx="4034192" cy="457201"/>
            </a:xfrm>
          </p:grpSpPr>
          <p:sp>
            <p:nvSpPr>
              <p:cNvPr id="5" name="正方形/長方形 4"/>
              <p:cNvSpPr/>
              <p:nvPr/>
            </p:nvSpPr>
            <p:spPr>
              <a:xfrm>
                <a:off x="7372694" y="8296275"/>
                <a:ext cx="3562006" cy="457200"/>
              </a:xfrm>
              <a:prstGeom prst="rect">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円/楕円 6"/>
              <p:cNvSpPr/>
              <p:nvPr/>
            </p:nvSpPr>
            <p:spPr>
              <a:xfrm>
                <a:off x="7136601"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円/楕円 27"/>
              <p:cNvSpPr/>
              <p:nvPr/>
            </p:nvSpPr>
            <p:spPr>
              <a:xfrm>
                <a:off x="10725493"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2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476817" y="8515308"/>
              <a:ext cx="56655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chemeClr val="bg1"/>
                  </a:solidFill>
                  <a:latin typeface="游ゴシック Medium" panose="020B0500000000000000" pitchFamily="50" charset="-128"/>
                  <a:ea typeface="游ゴシック Medium" panose="020B0500000000000000" pitchFamily="50" charset="-128"/>
                </a:rPr>
                <a:t>有効</a:t>
              </a:r>
              <a:r>
                <a:rPr lang="en-US" altLang="ja-JP" sz="2000" spc="-100" dirty="0">
                  <a:solidFill>
                    <a:schemeClr val="bg1"/>
                  </a:solidFill>
                  <a:latin typeface="游ゴシック Medium" panose="020B0500000000000000" pitchFamily="50" charset="-128"/>
                  <a:ea typeface="游ゴシック Medium" panose="020B0500000000000000" pitchFamily="50" charset="-128"/>
                </a:rPr>
                <a:t>NPSH</a:t>
              </a:r>
              <a:r>
                <a:rPr lang="ja-JP" altLang="en-US" sz="2000" spc="-100" dirty="0">
                  <a:solidFill>
                    <a:schemeClr val="bg1"/>
                  </a:solidFill>
                  <a:latin typeface="游ゴシック Medium" panose="020B0500000000000000" pitchFamily="50" charset="-128"/>
                  <a:ea typeface="游ゴシック Medium" panose="020B0500000000000000" pitchFamily="50" charset="-128"/>
                </a:rPr>
                <a:t>＝大気圧－吸込全揚程－液の飽和蒸気圧</a:t>
              </a:r>
            </a:p>
          </p:txBody>
        </p:sp>
      </p:grpSp>
    </p:spTree>
    <p:extLst>
      <p:ext uri="{BB962C8B-B14F-4D97-AF65-F5344CB8AC3E}">
        <p14:creationId xmlns:p14="http://schemas.microsoft.com/office/powerpoint/2010/main" val="2812063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89620" y="1782829"/>
            <a:ext cx="6054079" cy="2408808"/>
          </a:xfrm>
          <a:prstGeom prst="rect">
            <a:avLst/>
          </a:prstGeom>
          <a:gradFill flip="none" rotWithShape="1">
            <a:gsLst>
              <a:gs pos="0">
                <a:schemeClr val="accent2">
                  <a:tint val="66000"/>
                  <a:satMod val="160000"/>
                </a:schemeClr>
              </a:gs>
              <a:gs pos="50000">
                <a:schemeClr val="bg1"/>
              </a:gs>
              <a:gs pos="100000">
                <a:srgbClr val="FFCCCC"/>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四角形吹き出し 16"/>
          <p:cNvSpPr/>
          <p:nvPr/>
        </p:nvSpPr>
        <p:spPr>
          <a:xfrm>
            <a:off x="7576698" y="2186598"/>
            <a:ext cx="5903284" cy="2005039"/>
          </a:xfrm>
          <a:prstGeom prst="wedgeRectCallout">
            <a:avLst>
              <a:gd name="adj1" fmla="val -66948"/>
              <a:gd name="adj2" fmla="val 15309"/>
            </a:avLst>
          </a:prstGeom>
          <a:solidFill>
            <a:schemeClr val="bg1"/>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16</a:t>
            </a:fld>
            <a:endParaRPr lang="ja-JP" altLang="en-US" sz="3600" dirty="0">
              <a:solidFill>
                <a:schemeClr val="bg1"/>
              </a:solidFill>
            </a:endParaRPr>
          </a:p>
        </p:txBody>
      </p:sp>
      <p:grpSp>
        <p:nvGrpSpPr>
          <p:cNvPr id="8" name="グループ化 7"/>
          <p:cNvGrpSpPr/>
          <p:nvPr/>
        </p:nvGrpSpPr>
        <p:grpSpPr>
          <a:xfrm>
            <a:off x="855927" y="3025857"/>
            <a:ext cx="5641232" cy="927018"/>
            <a:chOff x="8231649" y="2866512"/>
            <a:chExt cx="3465051" cy="457201"/>
          </a:xfrm>
        </p:grpSpPr>
        <p:grpSp>
          <p:nvGrpSpPr>
            <p:cNvPr id="9" name="グループ化 8"/>
            <p:cNvGrpSpPr/>
            <p:nvPr/>
          </p:nvGrpSpPr>
          <p:grpSpPr>
            <a:xfrm>
              <a:off x="8231649" y="2866512"/>
              <a:ext cx="3465051" cy="457201"/>
              <a:chOff x="7136601" y="8296275"/>
              <a:chExt cx="4034192" cy="457201"/>
            </a:xfrm>
            <a:solidFill>
              <a:schemeClr val="accent2"/>
            </a:solidFill>
          </p:grpSpPr>
          <p:sp>
            <p:nvSpPr>
              <p:cNvPr id="11" name="正方形/長方形 10"/>
              <p:cNvSpPr/>
              <p:nvPr/>
            </p:nvSpPr>
            <p:spPr>
              <a:xfrm>
                <a:off x="7372694" y="8296275"/>
                <a:ext cx="356200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12" name="円/楕円 11"/>
              <p:cNvSpPr/>
              <p:nvPr/>
            </p:nvSpPr>
            <p:spPr>
              <a:xfrm>
                <a:off x="7136601" y="8296276"/>
                <a:ext cx="4453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13" name="円/楕円 12"/>
              <p:cNvSpPr/>
              <p:nvPr/>
            </p:nvSpPr>
            <p:spPr>
              <a:xfrm>
                <a:off x="10725493" y="8296276"/>
                <a:ext cx="4453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grpSp>
        <p:sp>
          <p:nvSpPr>
            <p:cNvPr id="1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431091" y="2988421"/>
              <a:ext cx="3253235" cy="258050"/>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chemeClr val="bg1"/>
                  </a:solidFill>
                  <a:latin typeface="游ゴシック Medium" panose="020B0500000000000000" pitchFamily="50" charset="-128"/>
                  <a:ea typeface="游ゴシック Medium" panose="020B0500000000000000" pitchFamily="50" charset="-128"/>
                </a:rPr>
                <a:t>有効</a:t>
              </a:r>
              <a:r>
                <a:rPr lang="en-US" altLang="ja-JP" sz="2800" spc="-100" dirty="0">
                  <a:solidFill>
                    <a:schemeClr val="bg1"/>
                  </a:solidFill>
                  <a:latin typeface="游ゴシック Medium" panose="020B0500000000000000" pitchFamily="50" charset="-128"/>
                  <a:ea typeface="游ゴシック Medium" panose="020B0500000000000000" pitchFamily="50" charset="-128"/>
                </a:rPr>
                <a:t>NPSH</a:t>
              </a:r>
              <a:r>
                <a:rPr lang="ja-JP" altLang="en-US" sz="2800" spc="-100" dirty="0">
                  <a:solidFill>
                    <a:schemeClr val="bg1"/>
                  </a:solidFill>
                  <a:latin typeface="游ゴシック Medium" panose="020B0500000000000000" pitchFamily="50" charset="-128"/>
                  <a:ea typeface="游ゴシック Medium" panose="020B0500000000000000" pitchFamily="50" charset="-128"/>
                </a:rPr>
                <a:t>＞必要</a:t>
              </a:r>
              <a:r>
                <a:rPr lang="en-US" altLang="ja-JP" sz="2800" spc="-100" dirty="0">
                  <a:solidFill>
                    <a:schemeClr val="bg1"/>
                  </a:solidFill>
                  <a:latin typeface="游ゴシック Medium" panose="020B0500000000000000" pitchFamily="50" charset="-128"/>
                  <a:ea typeface="游ゴシック Medium" panose="020B0500000000000000" pitchFamily="50" charset="-128"/>
                </a:rPr>
                <a:t>NPSH×</a:t>
              </a:r>
              <a:r>
                <a:rPr lang="ja-JP" altLang="en-US" sz="2800" spc="-100" dirty="0">
                  <a:solidFill>
                    <a:schemeClr val="bg1"/>
                  </a:solidFill>
                  <a:latin typeface="游ゴシック Medium" panose="020B0500000000000000" pitchFamily="50" charset="-128"/>
                  <a:ea typeface="游ゴシック Medium" panose="020B0500000000000000" pitchFamily="50" charset="-128"/>
                </a:rPr>
                <a:t>１</a:t>
              </a:r>
              <a:r>
                <a:rPr lang="en-US" altLang="ja-JP" sz="2800" spc="-100" dirty="0">
                  <a:solidFill>
                    <a:schemeClr val="bg1"/>
                  </a:solidFill>
                  <a:latin typeface="游ゴシック Medium" panose="020B0500000000000000" pitchFamily="50" charset="-128"/>
                  <a:ea typeface="游ゴシック Medium" panose="020B0500000000000000" pitchFamily="50" charset="-128"/>
                </a:rPr>
                <a:t>.</a:t>
              </a:r>
              <a:r>
                <a:rPr lang="ja-JP" altLang="en-US" sz="2800" spc="-100" dirty="0">
                  <a:solidFill>
                    <a:schemeClr val="bg1"/>
                  </a:solidFill>
                  <a:latin typeface="游ゴシック Medium" panose="020B0500000000000000" pitchFamily="50" charset="-128"/>
                  <a:ea typeface="游ゴシック Medium" panose="020B0500000000000000" pitchFamily="50" charset="-128"/>
                </a:rPr>
                <a:t>３</a:t>
              </a:r>
            </a:p>
          </p:txBody>
        </p:sp>
      </p:grpSp>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220604" y="1951525"/>
            <a:ext cx="49118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下記範囲内であれば</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algn="ct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キャビテーションは発生しない</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p:txBody>
      </p:sp>
      <p:sp>
        <p:nvSpPr>
          <p:cNvPr id="1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41375" y="2528843"/>
            <a:ext cx="538620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キャビテーションの対策</a:t>
            </a:r>
            <a:endParaRPr lang="en-US" altLang="ja-JP" sz="28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3600" spc="-100" dirty="0">
                <a:solidFill>
                  <a:srgbClr val="000000"/>
                </a:solidFill>
                <a:latin typeface="游ゴシック Medium" panose="020B0500000000000000" pitchFamily="50" charset="-128"/>
                <a:ea typeface="游ゴシック Medium" panose="020B0500000000000000" pitchFamily="50" charset="-128"/>
              </a:rPr>
              <a:t>⇒</a:t>
            </a:r>
            <a:r>
              <a:rPr lang="ja-JP" altLang="en-US" sz="3600" spc="-100" dirty="0">
                <a:solidFill>
                  <a:srgbClr val="C00000"/>
                </a:solidFill>
                <a:latin typeface="游ゴシック Medium" panose="020B0500000000000000" pitchFamily="50" charset="-128"/>
                <a:ea typeface="游ゴシック Medium" panose="020B0500000000000000" pitchFamily="50" charset="-128"/>
              </a:rPr>
              <a:t>有効</a:t>
            </a:r>
            <a:r>
              <a:rPr lang="en-US" altLang="ja-JP" sz="3600" spc="-100" dirty="0">
                <a:solidFill>
                  <a:srgbClr val="C00000"/>
                </a:solidFill>
                <a:latin typeface="游ゴシック Medium" panose="020B0500000000000000" pitchFamily="50" charset="-128"/>
                <a:ea typeface="游ゴシック Medium" panose="020B0500000000000000" pitchFamily="50" charset="-128"/>
              </a:rPr>
              <a:t>NPSH</a:t>
            </a:r>
            <a:r>
              <a:rPr lang="ja-JP" altLang="en-US" sz="3600" spc="-100" dirty="0">
                <a:solidFill>
                  <a:srgbClr val="C00000"/>
                </a:solidFill>
                <a:latin typeface="游ゴシック Medium" panose="020B0500000000000000" pitchFamily="50" charset="-128"/>
                <a:ea typeface="游ゴシック Medium" panose="020B0500000000000000" pitchFamily="50" charset="-128"/>
              </a:rPr>
              <a:t>を大きく</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する</a:t>
            </a:r>
            <a:endParaRPr lang="en-US" altLang="ja-JP" sz="2800" spc="-100" dirty="0">
              <a:solidFill>
                <a:srgbClr val="000000"/>
              </a:solidFill>
              <a:latin typeface="游ゴシック Medium" panose="020B0500000000000000" pitchFamily="50" charset="-128"/>
              <a:ea typeface="游ゴシック Medium" panose="020B0500000000000000" pitchFamily="50" charset="-128"/>
            </a:endParaRPr>
          </a:p>
        </p:txBody>
      </p:sp>
      <p:grpSp>
        <p:nvGrpSpPr>
          <p:cNvPr id="18" name="グループ化 17"/>
          <p:cNvGrpSpPr/>
          <p:nvPr/>
        </p:nvGrpSpPr>
        <p:grpSpPr>
          <a:xfrm>
            <a:off x="838328" y="4559097"/>
            <a:ext cx="10012228" cy="1237280"/>
            <a:chOff x="6346836" y="8477250"/>
            <a:chExt cx="5448665" cy="457201"/>
          </a:xfrm>
        </p:grpSpPr>
        <p:grpSp>
          <p:nvGrpSpPr>
            <p:cNvPr id="19" name="グループ化 18"/>
            <p:cNvGrpSpPr/>
            <p:nvPr/>
          </p:nvGrpSpPr>
          <p:grpSpPr>
            <a:xfrm>
              <a:off x="6346836" y="8477250"/>
              <a:ext cx="5401943" cy="457201"/>
              <a:chOff x="7136601" y="8296275"/>
              <a:chExt cx="4034192" cy="457201"/>
            </a:xfrm>
          </p:grpSpPr>
          <p:sp>
            <p:nvSpPr>
              <p:cNvPr id="21" name="正方形/長方形 20"/>
              <p:cNvSpPr/>
              <p:nvPr/>
            </p:nvSpPr>
            <p:spPr>
              <a:xfrm>
                <a:off x="7372694" y="8296275"/>
                <a:ext cx="3562006" cy="457200"/>
              </a:xfrm>
              <a:prstGeom prst="rect">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p>
            </p:txBody>
          </p:sp>
          <p:sp>
            <p:nvSpPr>
              <p:cNvPr id="22" name="円/楕円 21"/>
              <p:cNvSpPr/>
              <p:nvPr/>
            </p:nvSpPr>
            <p:spPr>
              <a:xfrm>
                <a:off x="7136601"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p>
            </p:txBody>
          </p:sp>
          <p:sp>
            <p:nvSpPr>
              <p:cNvPr id="23" name="円/楕円 22"/>
              <p:cNvSpPr/>
              <p:nvPr/>
            </p:nvSpPr>
            <p:spPr>
              <a:xfrm>
                <a:off x="10725493" y="8296276"/>
                <a:ext cx="445300" cy="457200"/>
              </a:xfrm>
              <a:prstGeom prst="ellipse">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dirty="0"/>
              </a:p>
            </p:txBody>
          </p:sp>
        </p:grpSp>
        <p:sp>
          <p:nvSpPr>
            <p:cNvPr id="2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523538" y="8610370"/>
              <a:ext cx="5271963" cy="31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solidFill>
                    <a:schemeClr val="bg1"/>
                  </a:solidFill>
                  <a:latin typeface="游ゴシック Medium" panose="020B0500000000000000" pitchFamily="50" charset="-128"/>
                  <a:ea typeface="游ゴシック Medium" panose="020B0500000000000000" pitchFamily="50" charset="-128"/>
                </a:rPr>
                <a:t>有効</a:t>
              </a:r>
              <a:r>
                <a:rPr lang="en-US" altLang="ja-JP" spc="-100" dirty="0">
                  <a:solidFill>
                    <a:schemeClr val="bg1"/>
                  </a:solidFill>
                  <a:latin typeface="游ゴシック Medium" panose="020B0500000000000000" pitchFamily="50" charset="-128"/>
                  <a:ea typeface="游ゴシック Medium" panose="020B0500000000000000" pitchFamily="50" charset="-128"/>
                </a:rPr>
                <a:t>NPSH</a:t>
              </a:r>
              <a:r>
                <a:rPr lang="ja-JP" altLang="en-US" spc="-100" dirty="0">
                  <a:solidFill>
                    <a:schemeClr val="bg1"/>
                  </a:solidFill>
                  <a:latin typeface="游ゴシック Medium" panose="020B0500000000000000" pitchFamily="50" charset="-128"/>
                  <a:ea typeface="游ゴシック Medium" panose="020B0500000000000000" pitchFamily="50" charset="-128"/>
                </a:rPr>
                <a:t>＝大気圧－吸込全揚程－液の飽和蒸気圧</a:t>
              </a:r>
            </a:p>
          </p:txBody>
        </p:sp>
      </p:grpSp>
      <p:sp>
        <p:nvSpPr>
          <p:cNvPr id="2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718096" y="5397915"/>
            <a:ext cx="29324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1800" spc="-100" dirty="0">
                <a:solidFill>
                  <a:srgbClr val="000000"/>
                </a:solidFill>
                <a:latin typeface="游ゴシック Medium" panose="020B0500000000000000" pitchFamily="50" charset="-128"/>
                <a:ea typeface="游ゴシック Medium" panose="020B0500000000000000" pitchFamily="50" charset="-128"/>
              </a:rPr>
              <a:t>※</a:t>
            </a:r>
            <a:r>
              <a:rPr lang="ja-JP" altLang="en-US" sz="1800" spc="-100" dirty="0">
                <a:solidFill>
                  <a:srgbClr val="000000"/>
                </a:solidFill>
                <a:latin typeface="游ゴシック Medium" panose="020B0500000000000000" pitchFamily="50" charset="-128"/>
                <a:ea typeface="游ゴシック Medium" panose="020B0500000000000000" pitchFamily="50" charset="-128"/>
              </a:rPr>
              <a:t>水温にも注意が必要</a:t>
            </a:r>
            <a:endParaRPr lang="en-US" altLang="ja-JP" sz="1800" spc="-100" dirty="0">
              <a:solidFill>
                <a:srgbClr val="000000"/>
              </a:solidFill>
              <a:latin typeface="游ゴシック Medium" panose="020B0500000000000000" pitchFamily="50" charset="-128"/>
              <a:ea typeface="游ゴシック Medium" panose="020B0500000000000000" pitchFamily="50" charset="-128"/>
            </a:endParaRPr>
          </a:p>
        </p:txBody>
      </p:sp>
      <p:sp>
        <p:nvSpPr>
          <p:cNvPr id="15" name="円/楕円 14"/>
          <p:cNvSpPr/>
          <p:nvPr/>
        </p:nvSpPr>
        <p:spPr>
          <a:xfrm>
            <a:off x="4855089" y="4420827"/>
            <a:ext cx="2345811" cy="1513248"/>
          </a:xfrm>
          <a:prstGeom prst="ellipse">
            <a:avLst/>
          </a:prstGeom>
          <a:noFill/>
          <a:ln w="38100">
            <a:solidFill>
              <a:srgbClr val="C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2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2970190" y="6025564"/>
            <a:ext cx="60732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C00000"/>
                </a:solidFill>
                <a:latin typeface="游ゴシック Medium" panose="020B0500000000000000" pitchFamily="50" charset="-128"/>
                <a:ea typeface="游ゴシック Medium" panose="020B0500000000000000" pitchFamily="50" charset="-128"/>
              </a:rPr>
              <a:t>吸込全揚程が高いと有効</a:t>
            </a:r>
            <a:r>
              <a:rPr lang="en-US" altLang="ja-JP" sz="2400" spc="-100" dirty="0">
                <a:solidFill>
                  <a:srgbClr val="C00000"/>
                </a:solidFill>
                <a:latin typeface="游ゴシック Medium" panose="020B0500000000000000" pitchFamily="50" charset="-128"/>
                <a:ea typeface="游ゴシック Medium" panose="020B0500000000000000" pitchFamily="50" charset="-128"/>
              </a:rPr>
              <a:t>NPSH</a:t>
            </a:r>
            <a:r>
              <a:rPr lang="ja-JP" altLang="en-US" sz="2400" spc="-100" dirty="0">
                <a:solidFill>
                  <a:srgbClr val="C00000"/>
                </a:solidFill>
                <a:latin typeface="游ゴシック Medium" panose="020B0500000000000000" pitchFamily="50" charset="-128"/>
                <a:ea typeface="游ゴシック Medium" panose="020B0500000000000000" pitchFamily="50" charset="-128"/>
              </a:rPr>
              <a:t>が低くなる</a:t>
            </a:r>
            <a:endParaRPr lang="en-US" altLang="ja-JP" sz="2400" spc="-100" dirty="0">
              <a:solidFill>
                <a:srgbClr val="C00000"/>
              </a:solidFill>
              <a:latin typeface="游ゴシック Medium" panose="020B0500000000000000" pitchFamily="50" charset="-128"/>
              <a:ea typeface="游ゴシック Medium" panose="020B0500000000000000" pitchFamily="50" charset="-128"/>
            </a:endParaRPr>
          </a:p>
        </p:txBody>
      </p:sp>
      <p:grpSp>
        <p:nvGrpSpPr>
          <p:cNvPr id="29" name="グループ化 28">
            <a:extLst>
              <a:ext uri="{FF2B5EF4-FFF2-40B4-BE49-F238E27FC236}">
                <a16:creationId xmlns:a16="http://schemas.microsoft.com/office/drawing/2014/main" id="{51EE0B03-B0A6-4335-871C-ADE1EAF2EB02}"/>
              </a:ext>
            </a:extLst>
          </p:cNvPr>
          <p:cNvGrpSpPr/>
          <p:nvPr/>
        </p:nvGrpSpPr>
        <p:grpSpPr>
          <a:xfrm>
            <a:off x="2215554" y="6661785"/>
            <a:ext cx="10928946" cy="3095373"/>
            <a:chOff x="716413" y="7486472"/>
            <a:chExt cx="5896666" cy="2333799"/>
          </a:xfrm>
        </p:grpSpPr>
        <p:sp>
          <p:nvSpPr>
            <p:cNvPr id="30" name="正方形/長方形 29">
              <a:extLst>
                <a:ext uri="{FF2B5EF4-FFF2-40B4-BE49-F238E27FC236}">
                  <a16:creationId xmlns:a16="http://schemas.microsoft.com/office/drawing/2014/main"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400" dirty="0"/>
            </a:p>
          </p:txBody>
        </p:sp>
        <p:sp>
          <p:nvSpPr>
            <p:cNvPr id="31" name="正方形/長方形 30">
              <a:extLst>
                <a:ext uri="{FF2B5EF4-FFF2-40B4-BE49-F238E27FC236}">
                  <a16:creationId xmlns:a16="http://schemas.microsoft.com/office/drawing/2014/main" id="{D56741FB-4F2A-4246-A23E-60AFE60D205C}"/>
                </a:ext>
              </a:extLst>
            </p:cNvPr>
            <p:cNvSpPr/>
            <p:nvPr/>
          </p:nvSpPr>
          <p:spPr>
            <a:xfrm>
              <a:off x="845434" y="7614514"/>
              <a:ext cx="5639716" cy="2091412"/>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grpSp>
      <p:sp>
        <p:nvSpPr>
          <p:cNvPr id="32" name="正方形/長方形 31">
            <a:extLst>
              <a:ext uri="{FF2B5EF4-FFF2-40B4-BE49-F238E27FC236}">
                <a16:creationId xmlns:a16="http://schemas.microsoft.com/office/drawing/2014/main" id="{19380C0E-992D-4404-9FFB-98B48A129A2A}"/>
              </a:ext>
            </a:extLst>
          </p:cNvPr>
          <p:cNvSpPr/>
          <p:nvPr/>
        </p:nvSpPr>
        <p:spPr>
          <a:xfrm>
            <a:off x="2959363" y="7100440"/>
            <a:ext cx="1308470" cy="504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2400" dirty="0">
                <a:ln>
                  <a:solidFill>
                    <a:srgbClr val="00B050"/>
                  </a:solidFill>
                </a:ln>
                <a:solidFill>
                  <a:srgbClr val="00B050"/>
                </a:solidFill>
                <a:latin typeface="Times New Roman" pitchFamily="18" charset="0"/>
              </a:rPr>
              <a:t>対策</a:t>
            </a:r>
            <a:endParaRPr lang="en-US" altLang="ja-JP" sz="2400" dirty="0">
              <a:ln>
                <a:solidFill>
                  <a:srgbClr val="00B050"/>
                </a:solidFill>
              </a:ln>
              <a:solidFill>
                <a:srgbClr val="00B050"/>
              </a:solidFill>
              <a:latin typeface="Times New Roman" pitchFamily="18" charset="0"/>
            </a:endParaRPr>
          </a:p>
        </p:txBody>
      </p:sp>
      <p:sp>
        <p:nvSpPr>
          <p:cNvPr id="37"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4387397" y="7055309"/>
            <a:ext cx="851999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2400" dirty="0">
                <a:solidFill>
                  <a:schemeClr val="bg1"/>
                </a:solidFill>
                <a:latin typeface="+mj-ea"/>
                <a:ea typeface="+mj-ea"/>
              </a:rPr>
              <a:t>① ポンプの回転数を下げる</a:t>
            </a:r>
            <a:endParaRPr lang="en-US" altLang="ja-JP" sz="2400" dirty="0">
              <a:solidFill>
                <a:schemeClr val="bg1"/>
              </a:solidFill>
              <a:latin typeface="+mj-ea"/>
              <a:ea typeface="+mj-ea"/>
            </a:endParaRPr>
          </a:p>
          <a:p>
            <a:pPr fontAlgn="base">
              <a:spcBef>
                <a:spcPct val="0"/>
              </a:spcBef>
              <a:spcAft>
                <a:spcPct val="0"/>
              </a:spcAft>
              <a:buSzTx/>
              <a:buFontTx/>
              <a:buNone/>
            </a:pPr>
            <a:r>
              <a:rPr lang="ja-JP" altLang="en-US" sz="2400" dirty="0">
                <a:solidFill>
                  <a:schemeClr val="bg1"/>
                </a:solidFill>
                <a:latin typeface="+mj-ea"/>
                <a:ea typeface="+mj-ea"/>
              </a:rPr>
              <a:t>② 吸入側配管を太くする</a:t>
            </a:r>
            <a:br>
              <a:rPr lang="ja-JP" altLang="en-US" sz="2400" dirty="0">
                <a:solidFill>
                  <a:schemeClr val="bg1"/>
                </a:solidFill>
                <a:latin typeface="+mj-ea"/>
                <a:ea typeface="+mj-ea"/>
              </a:rPr>
            </a:br>
            <a:r>
              <a:rPr lang="ja-JP" altLang="en-US" sz="2400" dirty="0">
                <a:solidFill>
                  <a:schemeClr val="bg1"/>
                </a:solidFill>
                <a:latin typeface="+mj-ea"/>
                <a:ea typeface="+mj-ea"/>
              </a:rPr>
              <a:t>③ 吸入側配管の長さを短くする（損失を小さくする）</a:t>
            </a:r>
            <a:br>
              <a:rPr lang="ja-JP" altLang="en-US" sz="2400" dirty="0">
                <a:solidFill>
                  <a:schemeClr val="bg1"/>
                </a:solidFill>
                <a:latin typeface="+mj-ea"/>
                <a:ea typeface="+mj-ea"/>
              </a:rPr>
            </a:br>
            <a:r>
              <a:rPr lang="ja-JP" altLang="en-US" sz="2400" dirty="0">
                <a:solidFill>
                  <a:schemeClr val="bg1"/>
                </a:solidFill>
                <a:latin typeface="+mj-ea"/>
                <a:ea typeface="+mj-ea"/>
              </a:rPr>
              <a:t>④ 吸込実揚程を少なくする</a:t>
            </a:r>
            <a:br>
              <a:rPr lang="ja-JP" altLang="en-US" sz="2400" dirty="0">
                <a:solidFill>
                  <a:schemeClr val="bg1"/>
                </a:solidFill>
                <a:latin typeface="+mj-ea"/>
                <a:ea typeface="+mj-ea"/>
              </a:rPr>
            </a:br>
            <a:r>
              <a:rPr lang="ja-JP" altLang="en-US" sz="2400" dirty="0">
                <a:solidFill>
                  <a:schemeClr val="bg1"/>
                </a:solidFill>
                <a:latin typeface="+mj-ea"/>
                <a:ea typeface="+mj-ea"/>
              </a:rPr>
              <a:t>⑤ 仕様点を外れた使い方をしない（全揚程に余裕を見ない）</a:t>
            </a:r>
          </a:p>
          <a:p>
            <a:pPr fontAlgn="base">
              <a:spcBef>
                <a:spcPct val="0"/>
              </a:spcBef>
              <a:spcAft>
                <a:spcPct val="0"/>
              </a:spcAft>
              <a:buSzTx/>
              <a:buFontTx/>
              <a:buNone/>
            </a:pPr>
            <a:r>
              <a:rPr lang="ja-JP" altLang="en-US" sz="2400" dirty="0">
                <a:solidFill>
                  <a:schemeClr val="bg1"/>
                </a:solidFill>
                <a:latin typeface="+mj-ea"/>
                <a:ea typeface="+mj-ea"/>
              </a:rPr>
              <a:t>⑥ ストレーナの清掃（閉塞している場合）</a:t>
            </a:r>
            <a:endParaRPr lang="en-US" altLang="ja-JP" sz="2400" dirty="0">
              <a:solidFill>
                <a:schemeClr val="bg1"/>
              </a:solidFill>
              <a:latin typeface="+mj-ea"/>
              <a:ea typeface="+mj-ea"/>
            </a:endParaRPr>
          </a:p>
        </p:txBody>
      </p:sp>
      <p:pic>
        <p:nvPicPr>
          <p:cNvPr id="38" name="図 37">
            <a:extLst>
              <a:ext uri="{FF2B5EF4-FFF2-40B4-BE49-F238E27FC236}">
                <a16:creationId xmlns:a16="http://schemas.microsoft.com/office/drawing/2014/main"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495" y="7715783"/>
            <a:ext cx="1681597" cy="1806804"/>
          </a:xfrm>
          <a:prstGeom prst="rect">
            <a:avLst/>
          </a:prstGeom>
        </p:spPr>
      </p:pic>
    </p:spTree>
    <p:extLst>
      <p:ext uri="{BB962C8B-B14F-4D97-AF65-F5344CB8AC3E}">
        <p14:creationId xmlns:p14="http://schemas.microsoft.com/office/powerpoint/2010/main" val="158247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17</a:t>
            </a:fld>
            <a:endParaRPr lang="ja-JP" altLang="en-US" sz="3600" dirty="0">
              <a:solidFill>
                <a:schemeClr val="bg1"/>
              </a:solidFill>
            </a:endParaRPr>
          </a:p>
        </p:txBody>
      </p:sp>
      <p:pic>
        <p:nvPicPr>
          <p:cNvPr id="41" name="図 40"/>
          <p:cNvPicPr>
            <a:picLocks noChangeAspect="1"/>
          </p:cNvPicPr>
          <p:nvPr/>
        </p:nvPicPr>
        <p:blipFill>
          <a:blip r:embed="rId2"/>
          <a:stretch>
            <a:fillRect/>
          </a:stretch>
        </p:blipFill>
        <p:spPr>
          <a:xfrm rot="16200000">
            <a:off x="3350882" y="-883896"/>
            <a:ext cx="851308" cy="6432212"/>
          </a:xfrm>
          <a:prstGeom prst="rect">
            <a:avLst/>
          </a:prstGeom>
        </p:spPr>
      </p:pic>
      <p:sp>
        <p:nvSpPr>
          <p:cNvPr id="4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ポンプの必要</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NPSH</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4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464596" y="2128401"/>
            <a:ext cx="6934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ポンプの吐出し量、全揚程、回転数により異なる　　　</a:t>
            </a:r>
          </a:p>
        </p:txBody>
      </p:sp>
      <p:sp>
        <p:nvSpPr>
          <p:cNvPr id="1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638660" y="3012197"/>
            <a:ext cx="90546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70C0"/>
                </a:solidFill>
                <a:latin typeface="游ゴシック Medium" panose="020B0500000000000000" pitchFamily="50" charset="-128"/>
                <a:ea typeface="游ゴシック Medium" panose="020B0500000000000000" pitchFamily="50" charset="-128"/>
              </a:rPr>
              <a:t>■</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汎用ハンドブック</a:t>
            </a:r>
            <a:r>
              <a:rPr lang="en-US" altLang="ja-JP" b="1" spc="-100" dirty="0">
                <a:solidFill>
                  <a:srgbClr val="0070C0"/>
                </a:solidFill>
                <a:latin typeface="游ゴシック Medium" panose="020B0500000000000000" pitchFamily="50" charset="-128"/>
                <a:ea typeface="游ゴシック Medium" panose="020B0500000000000000" pitchFamily="50" charset="-128"/>
              </a:rPr>
              <a:t>50Hz</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の参考資料より</a:t>
            </a:r>
            <a:r>
              <a:rPr lang="en-US" altLang="ja-JP" sz="2400" spc="-100" dirty="0">
                <a:solidFill>
                  <a:srgbClr val="000000"/>
                </a:solidFill>
                <a:latin typeface="游ゴシック Medium" panose="020B0500000000000000" pitchFamily="50" charset="-128"/>
                <a:ea typeface="游ゴシック Medium" panose="020B0500000000000000" pitchFamily="50" charset="-128"/>
              </a:rPr>
              <a:t>GE-4M/GF-4M</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形の例　　　</a:t>
            </a:r>
          </a:p>
        </p:txBody>
      </p:sp>
      <p:pic>
        <p:nvPicPr>
          <p:cNvPr id="5" name="図 4"/>
          <p:cNvPicPr>
            <a:picLocks noChangeAspect="1"/>
          </p:cNvPicPr>
          <p:nvPr/>
        </p:nvPicPr>
        <p:blipFill>
          <a:blip r:embed="rId3"/>
          <a:stretch>
            <a:fillRect/>
          </a:stretch>
        </p:blipFill>
        <p:spPr>
          <a:xfrm>
            <a:off x="843192" y="3613586"/>
            <a:ext cx="11398268" cy="6145013"/>
          </a:xfrm>
          <a:prstGeom prst="rect">
            <a:avLst/>
          </a:prstGeom>
        </p:spPr>
      </p:pic>
    </p:spTree>
    <p:extLst>
      <p:ext uri="{BB962C8B-B14F-4D97-AF65-F5344CB8AC3E}">
        <p14:creationId xmlns:p14="http://schemas.microsoft.com/office/powerpoint/2010/main" val="156593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キャビテーションの対策</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18</a:t>
            </a:fld>
            <a:endParaRPr lang="ja-JP" altLang="en-US" sz="3600" dirty="0">
              <a:solidFill>
                <a:schemeClr val="bg1"/>
              </a:solidFill>
            </a:endParaRPr>
          </a:p>
        </p:txBody>
      </p:sp>
      <p:pic>
        <p:nvPicPr>
          <p:cNvPr id="41" name="図 40"/>
          <p:cNvPicPr>
            <a:picLocks noChangeAspect="1"/>
          </p:cNvPicPr>
          <p:nvPr/>
        </p:nvPicPr>
        <p:blipFill>
          <a:blip r:embed="rId2"/>
          <a:stretch>
            <a:fillRect/>
          </a:stretch>
        </p:blipFill>
        <p:spPr>
          <a:xfrm rot="16200000">
            <a:off x="3350882" y="-883896"/>
            <a:ext cx="851308" cy="6432212"/>
          </a:xfrm>
          <a:prstGeom prst="rect">
            <a:avLst/>
          </a:prstGeom>
        </p:spPr>
      </p:pic>
      <p:sp>
        <p:nvSpPr>
          <p:cNvPr id="4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ポンプの必要</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NPSH</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4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464596" y="2128401"/>
            <a:ext cx="6934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ポンプの吐出し量、全揚程、回転数により異なる　　　</a:t>
            </a:r>
          </a:p>
        </p:txBody>
      </p:sp>
      <p:pic>
        <p:nvPicPr>
          <p:cNvPr id="7" name="図 6"/>
          <p:cNvPicPr>
            <a:picLocks noChangeAspect="1"/>
          </p:cNvPicPr>
          <p:nvPr/>
        </p:nvPicPr>
        <p:blipFill>
          <a:blip r:embed="rId3"/>
          <a:stretch>
            <a:fillRect/>
          </a:stretch>
        </p:blipFill>
        <p:spPr>
          <a:xfrm>
            <a:off x="689621" y="3613586"/>
            <a:ext cx="11770713" cy="6234982"/>
          </a:xfrm>
          <a:prstGeom prst="rect">
            <a:avLst/>
          </a:prstGeom>
        </p:spPr>
      </p:pic>
      <p:sp>
        <p:nvSpPr>
          <p:cNvPr id="1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638660" y="3012197"/>
            <a:ext cx="88386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FF0000"/>
                </a:solidFill>
                <a:latin typeface="游ゴシック Medium" panose="020B0500000000000000" pitchFamily="50" charset="-128"/>
                <a:ea typeface="游ゴシック Medium" panose="020B0500000000000000" pitchFamily="50" charset="-128"/>
              </a:rPr>
              <a:t>■</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汎用ハンドブック</a:t>
            </a:r>
            <a:r>
              <a:rPr lang="en-US" altLang="ja-JP" b="1" spc="-100" dirty="0">
                <a:solidFill>
                  <a:srgbClr val="FF0000"/>
                </a:solidFill>
                <a:latin typeface="游ゴシック Medium" panose="020B0500000000000000" pitchFamily="50" charset="-128"/>
                <a:ea typeface="游ゴシック Medium" panose="020B0500000000000000" pitchFamily="50" charset="-128"/>
              </a:rPr>
              <a:t>60Hz</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の参考資料より</a:t>
            </a:r>
            <a:r>
              <a:rPr lang="en-US" altLang="ja-JP" sz="2400" spc="-100" dirty="0">
                <a:solidFill>
                  <a:srgbClr val="000000"/>
                </a:solidFill>
                <a:latin typeface="游ゴシック Medium" panose="020B0500000000000000" pitchFamily="50" charset="-128"/>
                <a:ea typeface="游ゴシック Medium" panose="020B0500000000000000" pitchFamily="50" charset="-128"/>
              </a:rPr>
              <a:t>GE-4M/GF-4M</a:t>
            </a:r>
            <a:r>
              <a:rPr lang="ja-JP" altLang="en-US" sz="2400" spc="-100" dirty="0">
                <a:solidFill>
                  <a:srgbClr val="000000"/>
                </a:solidFill>
                <a:latin typeface="游ゴシック Medium" panose="020B0500000000000000" pitchFamily="50" charset="-128"/>
                <a:ea typeface="游ゴシック Medium" panose="020B0500000000000000" pitchFamily="50" charset="-128"/>
              </a:rPr>
              <a:t>形の例　　　</a:t>
            </a:r>
          </a:p>
        </p:txBody>
      </p:sp>
    </p:spTree>
    <p:extLst>
      <p:ext uri="{BB962C8B-B14F-4D97-AF65-F5344CB8AC3E}">
        <p14:creationId xmlns:p14="http://schemas.microsoft.com/office/powerpoint/2010/main" val="1071920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689621" y="3964964"/>
            <a:ext cx="4682479" cy="434197"/>
          </a:xfrm>
          <a:prstGeom prst="ellipse">
            <a:avLst/>
          </a:prstGeom>
          <a:gradFill flip="none" rotWithShape="1">
            <a:gsLst>
              <a:gs pos="50000">
                <a:srgbClr val="99CCFF"/>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19</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ウォーターハンマーとは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06298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流速の急激な変化により管内圧力が過渡的に上昇または下降する現象</a:t>
            </a:r>
          </a:p>
        </p:txBody>
      </p:sp>
      <p:sp>
        <p:nvSpPr>
          <p:cNvPr id="1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3942483"/>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①</a:t>
            </a:r>
            <a:r>
              <a:rPr lang="en-US" altLang="ja-JP" sz="2800" spc="-100" dirty="0">
                <a:solidFill>
                  <a:srgbClr val="000000"/>
                </a:solidFill>
                <a:latin typeface="游ゴシック Medium" panose="020B0500000000000000" pitchFamily="50" charset="-128"/>
                <a:ea typeface="游ゴシック Medium" panose="020B0500000000000000" pitchFamily="50" charset="-128"/>
              </a:rPr>
              <a:t> </a:t>
            </a:r>
            <a:r>
              <a:rPr lang="ja-JP" altLang="en-US" sz="2800" spc="-100" dirty="0">
                <a:solidFill>
                  <a:srgbClr val="000000"/>
                </a:solidFill>
                <a:latin typeface="游ゴシック Medium" panose="020B0500000000000000" pitchFamily="50" charset="-128"/>
                <a:ea typeface="游ゴシック Medium" panose="020B0500000000000000" pitchFamily="50" charset="-128"/>
              </a:rPr>
              <a:t>急激な圧力上昇によるもの　　　</a:t>
            </a:r>
          </a:p>
        </p:txBody>
      </p:sp>
      <p:sp>
        <p:nvSpPr>
          <p:cNvPr id="1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33776" y="4488183"/>
            <a:ext cx="117297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急激にバルブを閉める等の場合、</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急激な圧力上昇が発生し配管をハンマーで叩くような音や振動が発生します。 　　　</a:t>
            </a:r>
          </a:p>
        </p:txBody>
      </p:sp>
      <p:pic>
        <p:nvPicPr>
          <p:cNvPr id="21" name="図 20"/>
          <p:cNvPicPr>
            <a:picLocks noChangeAspect="1"/>
          </p:cNvPicPr>
          <p:nvPr/>
        </p:nvPicPr>
        <p:blipFill rotWithShape="1">
          <a:blip r:embed="rId3"/>
          <a:srcRect l="4966" r="39723"/>
          <a:stretch/>
        </p:blipFill>
        <p:spPr>
          <a:xfrm>
            <a:off x="1162852" y="6111123"/>
            <a:ext cx="2738123" cy="3573480"/>
          </a:xfrm>
          <a:prstGeom prst="rect">
            <a:avLst/>
          </a:prstGeom>
        </p:spPr>
      </p:pic>
      <p:sp>
        <p:nvSpPr>
          <p:cNvPr id="7" name="左矢印 6"/>
          <p:cNvSpPr/>
          <p:nvPr/>
        </p:nvSpPr>
        <p:spPr>
          <a:xfrm>
            <a:off x="3226715" y="8838015"/>
            <a:ext cx="512440" cy="224609"/>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左矢印 22"/>
          <p:cNvSpPr/>
          <p:nvPr/>
        </p:nvSpPr>
        <p:spPr>
          <a:xfrm rot="5400000">
            <a:off x="2473199" y="8319776"/>
            <a:ext cx="512440" cy="224609"/>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左矢印 23"/>
          <p:cNvSpPr/>
          <p:nvPr/>
        </p:nvSpPr>
        <p:spPr>
          <a:xfrm rot="2037776">
            <a:off x="1950824" y="7057863"/>
            <a:ext cx="512440" cy="224609"/>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ストライプ矢印 7"/>
          <p:cNvSpPr/>
          <p:nvPr/>
        </p:nvSpPr>
        <p:spPr>
          <a:xfrm>
            <a:off x="3988015" y="7057134"/>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6" name="図 25"/>
          <p:cNvPicPr>
            <a:picLocks noChangeAspect="1"/>
          </p:cNvPicPr>
          <p:nvPr/>
        </p:nvPicPr>
        <p:blipFill rotWithShape="1">
          <a:blip r:embed="rId3"/>
          <a:srcRect l="4966" r="39723"/>
          <a:stretch/>
        </p:blipFill>
        <p:spPr>
          <a:xfrm>
            <a:off x="5436515" y="6111123"/>
            <a:ext cx="2738123" cy="3573480"/>
          </a:xfrm>
          <a:prstGeom prst="rect">
            <a:avLst/>
          </a:prstGeom>
        </p:spPr>
      </p:pic>
      <p:sp>
        <p:nvSpPr>
          <p:cNvPr id="39" name="左矢印 38"/>
          <p:cNvSpPr/>
          <p:nvPr/>
        </p:nvSpPr>
        <p:spPr>
          <a:xfrm rot="16200000">
            <a:off x="6129822" y="6398206"/>
            <a:ext cx="801661" cy="449197"/>
          </a:xfrm>
          <a:prstGeom prst="leftArrow">
            <a:avLst/>
          </a:prstGeom>
          <a:solidFill>
            <a:srgbClr val="FFC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ストライプ矢印 39"/>
          <p:cNvSpPr/>
          <p:nvPr/>
        </p:nvSpPr>
        <p:spPr>
          <a:xfrm>
            <a:off x="8174638" y="7057134"/>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2" name="図 31"/>
          <p:cNvPicPr>
            <a:picLocks noChangeAspect="1"/>
          </p:cNvPicPr>
          <p:nvPr/>
        </p:nvPicPr>
        <p:blipFill>
          <a:blip r:embed="rId4"/>
          <a:stretch>
            <a:fillRect/>
          </a:stretch>
        </p:blipFill>
        <p:spPr>
          <a:xfrm>
            <a:off x="9710178" y="6240068"/>
            <a:ext cx="3336559" cy="3336559"/>
          </a:xfrm>
          <a:prstGeom prst="rect">
            <a:avLst/>
          </a:prstGeom>
        </p:spPr>
      </p:pic>
      <p:sp>
        <p:nvSpPr>
          <p:cNvPr id="48" name="左矢印 47"/>
          <p:cNvSpPr/>
          <p:nvPr/>
        </p:nvSpPr>
        <p:spPr>
          <a:xfrm rot="5400000">
            <a:off x="11540199" y="8039180"/>
            <a:ext cx="647452" cy="251581"/>
          </a:xfrm>
          <a:prstGeom prst="lef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爆発 1 32"/>
          <p:cNvSpPr/>
          <p:nvPr/>
        </p:nvSpPr>
        <p:spPr>
          <a:xfrm>
            <a:off x="10588916" y="8175860"/>
            <a:ext cx="838200" cy="830158"/>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9" name="爆発 1 48"/>
          <p:cNvSpPr/>
          <p:nvPr/>
        </p:nvSpPr>
        <p:spPr>
          <a:xfrm rot="1771113">
            <a:off x="12412084" y="7206663"/>
            <a:ext cx="498860" cy="583418"/>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0" name="爆発 1 49"/>
          <p:cNvSpPr/>
          <p:nvPr/>
        </p:nvSpPr>
        <p:spPr>
          <a:xfrm rot="19516553">
            <a:off x="10921506" y="7219860"/>
            <a:ext cx="490515" cy="576426"/>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391492" y="5755534"/>
            <a:ext cx="43954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バルブを閉めることにより圧力が上昇　　　</a:t>
            </a:r>
          </a:p>
        </p:txBody>
      </p:sp>
      <p:sp>
        <p:nvSpPr>
          <p:cNvPr id="5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765470" y="5755533"/>
            <a:ext cx="21333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音や振動が発生　　　</a:t>
            </a:r>
          </a:p>
        </p:txBody>
      </p:sp>
    </p:spTree>
    <p:extLst>
      <p:ext uri="{BB962C8B-B14F-4D97-AF65-F5344CB8AC3E}">
        <p14:creationId xmlns:p14="http://schemas.microsoft.com/office/powerpoint/2010/main" val="35437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1000"/>
                                        <p:tgtEl>
                                          <p:spTgt spid="23"/>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1000"/>
                                        <p:tgtEl>
                                          <p:spTgt spid="24"/>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1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10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mph" presetSubtype="0" fill="remove" grpId="0" nodeType="clickEffect">
                                  <p:stCondLst>
                                    <p:cond delay="0"/>
                                  </p:stCondLst>
                                  <p:childTnLst>
                                    <p:animClr clrSpc="rgb" dir="cw">
                                      <p:cBhvr override="childStyle">
                                        <p:cTn id="28" dur="250" autoRev="1" fill="remove"/>
                                        <p:tgtEl>
                                          <p:spTgt spid="33"/>
                                        </p:tgtEl>
                                        <p:attrNameLst>
                                          <p:attrName>style.color</p:attrName>
                                        </p:attrNameLst>
                                      </p:cBhvr>
                                      <p:to>
                                        <a:schemeClr val="bg1"/>
                                      </p:to>
                                    </p:animClr>
                                    <p:animClr clrSpc="rgb" dir="cw">
                                      <p:cBhvr>
                                        <p:cTn id="29" dur="250" autoRev="1" fill="remove"/>
                                        <p:tgtEl>
                                          <p:spTgt spid="33"/>
                                        </p:tgtEl>
                                        <p:attrNameLst>
                                          <p:attrName>fillcolor</p:attrName>
                                        </p:attrNameLst>
                                      </p:cBhvr>
                                      <p:to>
                                        <a:schemeClr val="bg1"/>
                                      </p:to>
                                    </p:animClr>
                                    <p:set>
                                      <p:cBhvr>
                                        <p:cTn id="30" dur="250" autoRev="1" fill="remove"/>
                                        <p:tgtEl>
                                          <p:spTgt spid="33"/>
                                        </p:tgtEl>
                                        <p:attrNameLst>
                                          <p:attrName>fill.type</p:attrName>
                                        </p:attrNameLst>
                                      </p:cBhvr>
                                      <p:to>
                                        <p:strVal val="solid"/>
                                      </p:to>
                                    </p:set>
                                    <p:set>
                                      <p:cBhvr>
                                        <p:cTn id="31" dur="250" autoRev="1" fill="remove"/>
                                        <p:tgtEl>
                                          <p:spTgt spid="33"/>
                                        </p:tgtEl>
                                        <p:attrNameLst>
                                          <p:attrName>fill.on</p:attrName>
                                        </p:attrNameLst>
                                      </p:cBhvr>
                                      <p:to>
                                        <p:strVal val="true"/>
                                      </p:to>
                                    </p:set>
                                  </p:childTnLst>
                                </p:cTn>
                              </p:par>
                            </p:childTnLst>
                          </p:cTn>
                        </p:par>
                        <p:par>
                          <p:cTn id="32" fill="hold">
                            <p:stCondLst>
                              <p:cond delay="500"/>
                            </p:stCondLst>
                            <p:childTnLst>
                              <p:par>
                                <p:cTn id="33" presetID="27" presetClass="emph" presetSubtype="0" fill="remove" grpId="0" nodeType="afterEffect">
                                  <p:stCondLst>
                                    <p:cond delay="0"/>
                                  </p:stCondLst>
                                  <p:childTnLst>
                                    <p:animClr clrSpc="rgb" dir="cw">
                                      <p:cBhvr override="childStyle">
                                        <p:cTn id="34" dur="250" autoRev="1" fill="remove"/>
                                        <p:tgtEl>
                                          <p:spTgt spid="49"/>
                                        </p:tgtEl>
                                        <p:attrNameLst>
                                          <p:attrName>style.color</p:attrName>
                                        </p:attrNameLst>
                                      </p:cBhvr>
                                      <p:to>
                                        <a:schemeClr val="bg1"/>
                                      </p:to>
                                    </p:animClr>
                                    <p:animClr clrSpc="rgb" dir="cw">
                                      <p:cBhvr>
                                        <p:cTn id="35" dur="250" autoRev="1" fill="remove"/>
                                        <p:tgtEl>
                                          <p:spTgt spid="49"/>
                                        </p:tgtEl>
                                        <p:attrNameLst>
                                          <p:attrName>fillcolor</p:attrName>
                                        </p:attrNameLst>
                                      </p:cBhvr>
                                      <p:to>
                                        <a:schemeClr val="bg1"/>
                                      </p:to>
                                    </p:animClr>
                                    <p:set>
                                      <p:cBhvr>
                                        <p:cTn id="36" dur="250" autoRev="1" fill="remove"/>
                                        <p:tgtEl>
                                          <p:spTgt spid="49"/>
                                        </p:tgtEl>
                                        <p:attrNameLst>
                                          <p:attrName>fill.type</p:attrName>
                                        </p:attrNameLst>
                                      </p:cBhvr>
                                      <p:to>
                                        <p:strVal val="solid"/>
                                      </p:to>
                                    </p:set>
                                    <p:set>
                                      <p:cBhvr>
                                        <p:cTn id="37" dur="250" autoRev="1" fill="remove"/>
                                        <p:tgtEl>
                                          <p:spTgt spid="49"/>
                                        </p:tgtEl>
                                        <p:attrNameLst>
                                          <p:attrName>fill.on</p:attrName>
                                        </p:attrNameLst>
                                      </p:cBhvr>
                                      <p:to>
                                        <p:strVal val="true"/>
                                      </p:to>
                                    </p:set>
                                  </p:childTnLst>
                                </p:cTn>
                              </p:par>
                            </p:childTnLst>
                          </p:cTn>
                        </p:par>
                        <p:par>
                          <p:cTn id="38" fill="hold">
                            <p:stCondLst>
                              <p:cond delay="1000"/>
                            </p:stCondLst>
                            <p:childTnLst>
                              <p:par>
                                <p:cTn id="39" presetID="27" presetClass="emph" presetSubtype="0" fill="remove" grpId="0" nodeType="afterEffect">
                                  <p:stCondLst>
                                    <p:cond delay="0"/>
                                  </p:stCondLst>
                                  <p:childTnLst>
                                    <p:animClr clrSpc="rgb" dir="cw">
                                      <p:cBhvr override="childStyle">
                                        <p:cTn id="40" dur="250" autoRev="1" fill="remove"/>
                                        <p:tgtEl>
                                          <p:spTgt spid="50"/>
                                        </p:tgtEl>
                                        <p:attrNameLst>
                                          <p:attrName>style.color</p:attrName>
                                        </p:attrNameLst>
                                      </p:cBhvr>
                                      <p:to>
                                        <a:schemeClr val="bg1"/>
                                      </p:to>
                                    </p:animClr>
                                    <p:animClr clrSpc="rgb" dir="cw">
                                      <p:cBhvr>
                                        <p:cTn id="41" dur="250" autoRev="1" fill="remove"/>
                                        <p:tgtEl>
                                          <p:spTgt spid="50"/>
                                        </p:tgtEl>
                                        <p:attrNameLst>
                                          <p:attrName>fillcolor</p:attrName>
                                        </p:attrNameLst>
                                      </p:cBhvr>
                                      <p:to>
                                        <a:schemeClr val="bg1"/>
                                      </p:to>
                                    </p:animClr>
                                    <p:set>
                                      <p:cBhvr>
                                        <p:cTn id="42" dur="250" autoRev="1" fill="remove"/>
                                        <p:tgtEl>
                                          <p:spTgt spid="50"/>
                                        </p:tgtEl>
                                        <p:attrNameLst>
                                          <p:attrName>fill.type</p:attrName>
                                        </p:attrNameLst>
                                      </p:cBhvr>
                                      <p:to>
                                        <p:strVal val="solid"/>
                                      </p:to>
                                    </p:set>
                                    <p:set>
                                      <p:cBhvr>
                                        <p:cTn id="43" dur="250" autoRev="1" fill="remove"/>
                                        <p:tgtEl>
                                          <p:spTgt spid="5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39" grpId="0" animBg="1"/>
      <p:bldP spid="48" grpId="0" animBg="1"/>
      <p:bldP spid="33"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002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4439901" cy="10801350"/>
          </a:xfrm>
          <a:prstGeom prst="rect">
            <a:avLst/>
          </a:prstGeom>
        </p:spPr>
      </p:pic>
      <p:pic>
        <p:nvPicPr>
          <p:cNvPr id="12" name="図 11" descr="002_ob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14437869" cy="10801350"/>
          </a:xfrm>
          <a:prstGeom prst="rect">
            <a:avLst/>
          </a:prstGeom>
        </p:spPr>
      </p:pic>
      <p:sp>
        <p:nvSpPr>
          <p:cNvPr id="6" name="object 2"/>
          <p:cNvSpPr txBox="1"/>
          <p:nvPr/>
        </p:nvSpPr>
        <p:spPr>
          <a:xfrm>
            <a:off x="3181716" y="4421819"/>
            <a:ext cx="1074420" cy="1628651"/>
          </a:xfrm>
          <a:prstGeom prst="rect">
            <a:avLst/>
          </a:prstGeom>
        </p:spPr>
        <p:txBody>
          <a:bodyPr vert="horz" wrap="square" lIns="0" tIns="12700" rIns="0" bIns="0" rtlCol="0">
            <a:spAutoFit/>
          </a:bodyPr>
          <a:lstStyle/>
          <a:p>
            <a:pPr marL="12700">
              <a:lnSpc>
                <a:spcPct val="100000"/>
              </a:lnSpc>
              <a:spcBef>
                <a:spcPts val="100"/>
              </a:spcBef>
            </a:pPr>
            <a:r>
              <a:rPr lang="en-US" altLang="ja-JP" sz="10500" b="1" i="1" dirty="0">
                <a:solidFill>
                  <a:srgbClr val="1D2087"/>
                </a:solidFill>
                <a:latin typeface="MS UI Gothic" panose="020B0600070205080204" pitchFamily="50" charset="-128"/>
                <a:ea typeface="MS UI Gothic" panose="020B0600070205080204" pitchFamily="50" charset="-128"/>
                <a:cs typeface="CenturyGothic-BoldItalic"/>
              </a:rPr>
              <a:t>5</a:t>
            </a:r>
            <a:r>
              <a:rPr sz="10500" b="1" i="1" dirty="0">
                <a:solidFill>
                  <a:srgbClr val="1D2087"/>
                </a:solidFill>
                <a:latin typeface="MS UI Gothic" panose="020B0600070205080204" pitchFamily="50" charset="-128"/>
                <a:ea typeface="MS UI Gothic" panose="020B0600070205080204" pitchFamily="50" charset="-128"/>
                <a:cs typeface="CenturyGothic-BoldItalic"/>
              </a:rPr>
              <a:t>.</a:t>
            </a:r>
            <a:endParaRPr sz="10500" dirty="0">
              <a:latin typeface="MS UI Gothic" panose="020B0600070205080204" pitchFamily="50" charset="-128"/>
              <a:ea typeface="MS UI Gothic" panose="020B0600070205080204" pitchFamily="50" charset="-128"/>
              <a:cs typeface="CenturyGothic-BoldItalic"/>
            </a:endParaRPr>
          </a:p>
        </p:txBody>
      </p:sp>
      <p:sp>
        <p:nvSpPr>
          <p:cNvPr id="7" name="object 2"/>
          <p:cNvSpPr txBox="1">
            <a:spLocks/>
          </p:cNvSpPr>
          <p:nvPr/>
        </p:nvSpPr>
        <p:spPr>
          <a:xfrm>
            <a:off x="3189440" y="4960428"/>
            <a:ext cx="8048600" cy="1090042"/>
          </a:xfrm>
          <a:prstGeom prst="rect">
            <a:avLst/>
          </a:prstGeom>
        </p:spPr>
        <p:txBody>
          <a:bodyPr vert="horz" wrap="square" lIns="0" tIns="12700" rIns="0" bIns="0" rtlCol="0">
            <a:spAutoFit/>
          </a:bodyPr>
          <a:lstStyle>
            <a:lvl1pPr>
              <a:defRPr sz="7000" b="1" i="0">
                <a:solidFill>
                  <a:srgbClr val="232323"/>
                </a:solidFill>
                <a:latin typeface="YuGothic"/>
                <a:ea typeface="+mj-ea"/>
                <a:cs typeface="YuGothic"/>
              </a:defRPr>
            </a:lvl1pPr>
          </a:lstStyle>
          <a:p>
            <a:pPr marL="1359535">
              <a:spcBef>
                <a:spcPts val="100"/>
              </a:spcBef>
            </a:pPr>
            <a:r>
              <a:rPr lang="ja-JP" altLang="en-US" spc="350" dirty="0">
                <a:ln w="28575">
                  <a:solidFill>
                    <a:srgbClr val="232323"/>
                  </a:solidFill>
                </a:ln>
                <a:latin typeface="+mn-ea"/>
                <a:ea typeface="+mn-ea"/>
                <a:cs typeface="游ゴシック体 ボールド"/>
              </a:rPr>
              <a:t>ポンプの選定</a:t>
            </a:r>
          </a:p>
        </p:txBody>
      </p:sp>
      <p:sp>
        <p:nvSpPr>
          <p:cNvPr id="8" name="スライド番号プレースホルダー 24">
            <a:extLst>
              <a:ext uri="{FF2B5EF4-FFF2-40B4-BE49-F238E27FC236}">
                <a16:creationId xmlns:a16="http://schemas.microsoft.com/office/drawing/2014/main" id="{DD15521B-FBBD-434F-BCD4-95BF89AF0951}"/>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a:t>
            </a:fld>
            <a:endParaRPr lang="ja-JP" altLang="en-US" sz="3600" dirty="0">
              <a:solidFill>
                <a:schemeClr val="bg1"/>
              </a:solidFill>
            </a:endParaRPr>
          </a:p>
        </p:txBody>
      </p:sp>
    </p:spTree>
    <p:extLst>
      <p:ext uri="{BB962C8B-B14F-4D97-AF65-F5344CB8AC3E}">
        <p14:creationId xmlns:p14="http://schemas.microsoft.com/office/powerpoint/2010/main" val="27655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円/楕円 8"/>
          <p:cNvSpPr/>
          <p:nvPr/>
        </p:nvSpPr>
        <p:spPr>
          <a:xfrm>
            <a:off x="684178" y="1558232"/>
            <a:ext cx="3844279" cy="446306"/>
          </a:xfrm>
          <a:prstGeom prst="ellipse">
            <a:avLst/>
          </a:prstGeom>
          <a:gradFill flip="none" rotWithShape="1">
            <a:gsLst>
              <a:gs pos="50000">
                <a:srgbClr val="99CCFF"/>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20</a:t>
            </a:fld>
            <a:endParaRPr lang="ja-JP" altLang="en-US" sz="3600" dirty="0">
              <a:solidFill>
                <a:schemeClr val="bg1"/>
              </a:solidFill>
            </a:endParaRPr>
          </a:p>
        </p:txBody>
      </p:sp>
      <p:sp>
        <p:nvSpPr>
          <p:cNvPr id="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75035" y="1559593"/>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②水柱分離によるもの　　　</a:t>
            </a:r>
          </a:p>
        </p:txBody>
      </p:sp>
      <p:sp>
        <p:nvSpPr>
          <p:cNvPr id="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28333" y="2105293"/>
            <a:ext cx="1303303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ポンプ急停止や管路を急に遮断した場合、</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それまで流れていた水は慣性により流れ続けようとし、</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配管内で流れの分離が発生することで、中心部で圧力低下を起こす。</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これを水柱分離といい、圧力が戻ってきて水同士が衝突する際に</a:t>
            </a:r>
            <a:endParaRPr lang="en-US" altLang="ja-JP" sz="24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圧力上昇および配管の衝撃音・振動が発生します。 　　　</a:t>
            </a:r>
          </a:p>
        </p:txBody>
      </p:sp>
      <p:pic>
        <p:nvPicPr>
          <p:cNvPr id="10" name="図 9"/>
          <p:cNvPicPr>
            <a:picLocks noChangeAspect="1"/>
          </p:cNvPicPr>
          <p:nvPr/>
        </p:nvPicPr>
        <p:blipFill rotWithShape="1">
          <a:blip r:embed="rId2"/>
          <a:srcRect l="8927"/>
          <a:stretch/>
        </p:blipFill>
        <p:spPr>
          <a:xfrm>
            <a:off x="1007839" y="6716816"/>
            <a:ext cx="4372645" cy="3038899"/>
          </a:xfrm>
          <a:prstGeom prst="rect">
            <a:avLst/>
          </a:prstGeom>
        </p:spPr>
      </p:pic>
      <p:sp>
        <p:nvSpPr>
          <p:cNvPr id="5" name="正方形/長方形 4"/>
          <p:cNvSpPr/>
          <p:nvPr/>
        </p:nvSpPr>
        <p:spPr>
          <a:xfrm>
            <a:off x="2684606" y="7326416"/>
            <a:ext cx="688685" cy="55908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p:nvPicPr>
        <p:blipFill>
          <a:blip r:embed="rId3"/>
          <a:stretch>
            <a:fillRect/>
          </a:stretch>
        </p:blipFill>
        <p:spPr>
          <a:xfrm>
            <a:off x="2326326" y="5021571"/>
            <a:ext cx="3307359" cy="1728404"/>
          </a:xfrm>
          <a:prstGeom prst="rect">
            <a:avLst/>
          </a:prstGeom>
          <a:ln w="38100">
            <a:solidFill>
              <a:srgbClr val="C00000"/>
            </a:solidFill>
          </a:ln>
        </p:spPr>
      </p:pic>
      <p:cxnSp>
        <p:nvCxnSpPr>
          <p:cNvPr id="13" name="直線コネクタ 12"/>
          <p:cNvCxnSpPr/>
          <p:nvPr/>
        </p:nvCxnSpPr>
        <p:spPr>
          <a:xfrm flipV="1">
            <a:off x="3373291" y="6768346"/>
            <a:ext cx="2260394" cy="1117152"/>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7" name="直線コネクタ 16"/>
          <p:cNvCxnSpPr/>
          <p:nvPr/>
        </p:nvCxnSpPr>
        <p:spPr>
          <a:xfrm flipH="1" flipV="1">
            <a:off x="2326326" y="6768345"/>
            <a:ext cx="358280" cy="1098783"/>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sp>
        <p:nvSpPr>
          <p:cNvPr id="20" name="左矢印 19"/>
          <p:cNvSpPr/>
          <p:nvPr/>
        </p:nvSpPr>
        <p:spPr>
          <a:xfrm rot="2109476">
            <a:off x="4328561" y="6006023"/>
            <a:ext cx="1146094" cy="475738"/>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左矢印 20"/>
          <p:cNvSpPr/>
          <p:nvPr/>
        </p:nvSpPr>
        <p:spPr>
          <a:xfrm rot="2109476">
            <a:off x="3061378" y="5222832"/>
            <a:ext cx="1146094" cy="475738"/>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ストライプ矢印 21"/>
          <p:cNvSpPr/>
          <p:nvPr/>
        </p:nvSpPr>
        <p:spPr>
          <a:xfrm>
            <a:off x="6179354" y="5212674"/>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3" name="図 22"/>
          <p:cNvPicPr>
            <a:picLocks noChangeAspect="1"/>
          </p:cNvPicPr>
          <p:nvPr/>
        </p:nvPicPr>
        <p:blipFill>
          <a:blip r:embed="rId3"/>
          <a:stretch>
            <a:fillRect/>
          </a:stretch>
        </p:blipFill>
        <p:spPr>
          <a:xfrm>
            <a:off x="9179331" y="5280710"/>
            <a:ext cx="3008333" cy="1572135"/>
          </a:xfrm>
          <a:prstGeom prst="rect">
            <a:avLst/>
          </a:prstGeom>
          <a:ln w="38100">
            <a:noFill/>
          </a:ln>
        </p:spPr>
      </p:pic>
      <p:sp>
        <p:nvSpPr>
          <p:cNvPr id="2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761459" y="4812564"/>
            <a:ext cx="58757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水量が急減すると配管内の水が分離し負圧が発生 　　　</a:t>
            </a:r>
          </a:p>
        </p:txBody>
      </p:sp>
      <p:sp>
        <p:nvSpPr>
          <p:cNvPr id="25" name="左矢印 24"/>
          <p:cNvSpPr/>
          <p:nvPr/>
        </p:nvSpPr>
        <p:spPr>
          <a:xfrm rot="12832448">
            <a:off x="11287329" y="6232433"/>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左矢印 25"/>
          <p:cNvSpPr/>
          <p:nvPr/>
        </p:nvSpPr>
        <p:spPr>
          <a:xfrm rot="2082029">
            <a:off x="9790242" y="5254924"/>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円/楕円 18"/>
          <p:cNvSpPr/>
          <p:nvPr/>
        </p:nvSpPr>
        <p:spPr>
          <a:xfrm rot="1740845">
            <a:off x="10283821" y="5583157"/>
            <a:ext cx="1255293" cy="930503"/>
          </a:xfrm>
          <a:prstGeom prst="ellipse">
            <a:avLst/>
          </a:prstGeom>
          <a:noFill/>
          <a:ln w="38100">
            <a:solidFill>
              <a:srgbClr val="C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125587" y="5694465"/>
            <a:ext cx="15155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4000" spc="-100" dirty="0">
                <a:ln w="19050">
                  <a:solidFill>
                    <a:srgbClr val="C00000"/>
                  </a:solidFill>
                </a:ln>
                <a:solidFill>
                  <a:srgbClr val="C00000"/>
                </a:solidFill>
                <a:effectLst>
                  <a:glow rad="101600">
                    <a:schemeClr val="bg1">
                      <a:alpha val="60000"/>
                    </a:schemeClr>
                  </a:glow>
                </a:effectLst>
                <a:latin typeface="游ゴシック Medium" panose="020B0500000000000000" pitchFamily="50" charset="-128"/>
                <a:ea typeface="游ゴシック Medium" panose="020B0500000000000000" pitchFamily="50" charset="-128"/>
              </a:rPr>
              <a:t>負圧　　　</a:t>
            </a:r>
          </a:p>
        </p:txBody>
      </p:sp>
      <p:pic>
        <p:nvPicPr>
          <p:cNvPr id="27" name="図 26"/>
          <p:cNvPicPr>
            <a:picLocks noChangeAspect="1"/>
          </p:cNvPicPr>
          <p:nvPr/>
        </p:nvPicPr>
        <p:blipFill>
          <a:blip r:embed="rId4"/>
          <a:stretch>
            <a:fillRect/>
          </a:stretch>
        </p:blipFill>
        <p:spPr>
          <a:xfrm>
            <a:off x="10020300" y="8117705"/>
            <a:ext cx="3031228" cy="1683404"/>
          </a:xfrm>
          <a:prstGeom prst="rect">
            <a:avLst/>
          </a:prstGeom>
        </p:spPr>
      </p:pic>
      <p:sp>
        <p:nvSpPr>
          <p:cNvPr id="30" name="ストライプ矢印 29"/>
          <p:cNvSpPr/>
          <p:nvPr/>
        </p:nvSpPr>
        <p:spPr>
          <a:xfrm rot="5400000">
            <a:off x="9055437" y="6723408"/>
            <a:ext cx="1224522" cy="1431563"/>
          </a:xfrm>
          <a:prstGeom prst="stripedRightArrow">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372989" y="8117705"/>
            <a:ext cx="278652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負圧が水を引き寄せ、</a:t>
            </a:r>
            <a:endParaRPr lang="en-US" altLang="ja-JP" sz="2000" spc="-100" dirty="0">
              <a:solidFill>
                <a:srgbClr val="000000"/>
              </a:solidFill>
              <a:latin typeface="游ゴシック Medium" panose="020B0500000000000000" pitchFamily="50" charset="-128"/>
              <a:ea typeface="游ゴシック Medium" panose="020B0500000000000000" pitchFamily="50" charset="-128"/>
            </a:endParaRPr>
          </a:p>
          <a:p>
            <a:pPr fontAlgn="base">
              <a:spcBef>
                <a:spcPct val="50000"/>
              </a:spcBef>
              <a:spcAft>
                <a:spcPct val="0"/>
              </a:spcAft>
              <a:buFontTx/>
              <a:buNone/>
            </a:pPr>
            <a:r>
              <a:rPr lang="ja-JP" altLang="en-US" sz="2000" spc="-100" dirty="0">
                <a:solidFill>
                  <a:srgbClr val="000000"/>
                </a:solidFill>
                <a:latin typeface="游ゴシック Medium" panose="020B0500000000000000" pitchFamily="50" charset="-128"/>
                <a:ea typeface="游ゴシック Medium" panose="020B0500000000000000" pitchFamily="50" charset="-128"/>
              </a:rPr>
              <a:t>水同士の衝突が発生　　　</a:t>
            </a:r>
          </a:p>
        </p:txBody>
      </p:sp>
      <p:sp>
        <p:nvSpPr>
          <p:cNvPr id="32" name="左矢印 31"/>
          <p:cNvSpPr/>
          <p:nvPr/>
        </p:nvSpPr>
        <p:spPr>
          <a:xfrm rot="12832448">
            <a:off x="10288682" y="8019274"/>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左矢印 32"/>
          <p:cNvSpPr/>
          <p:nvPr/>
        </p:nvSpPr>
        <p:spPr>
          <a:xfrm rot="2101824">
            <a:off x="12042285" y="9114304"/>
            <a:ext cx="784962" cy="625692"/>
          </a:xfrm>
          <a:prstGeom prst="lef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爆発 1 33"/>
          <p:cNvSpPr/>
          <p:nvPr/>
        </p:nvSpPr>
        <p:spPr>
          <a:xfrm>
            <a:off x="11202813" y="8834569"/>
            <a:ext cx="838200" cy="830158"/>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爆発 1 34"/>
          <p:cNvSpPr/>
          <p:nvPr/>
        </p:nvSpPr>
        <p:spPr>
          <a:xfrm>
            <a:off x="11288970" y="8234595"/>
            <a:ext cx="493887" cy="599974"/>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6" name="爆発 1 35"/>
          <p:cNvSpPr/>
          <p:nvPr/>
        </p:nvSpPr>
        <p:spPr>
          <a:xfrm rot="19967228">
            <a:off x="12006303" y="8670136"/>
            <a:ext cx="317280" cy="328866"/>
          </a:xfrm>
          <a:prstGeom prst="irregularSeal1">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5077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2000"/>
                                        <p:tgtEl>
                                          <p:spTgt spid="20"/>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2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2000"/>
                                        <p:tgtEl>
                                          <p:spTgt spid="2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2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2000"/>
                                        <p:tgtEl>
                                          <p:spTgt spid="32"/>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right)">
                                      <p:cBhvr>
                                        <p:cTn id="41" dur="2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0" nodeType="clickEffect">
                                  <p:stCondLst>
                                    <p:cond delay="0"/>
                                  </p:stCondLst>
                                  <p:childTnLst>
                                    <p:animClr clrSpc="rgb" dir="cw">
                                      <p:cBhvr override="childStyle">
                                        <p:cTn id="45" dur="250" autoRev="1" fill="remove"/>
                                        <p:tgtEl>
                                          <p:spTgt spid="34"/>
                                        </p:tgtEl>
                                        <p:attrNameLst>
                                          <p:attrName>style.color</p:attrName>
                                        </p:attrNameLst>
                                      </p:cBhvr>
                                      <p:to>
                                        <a:schemeClr val="bg1"/>
                                      </p:to>
                                    </p:animClr>
                                    <p:animClr clrSpc="rgb" dir="cw">
                                      <p:cBhvr>
                                        <p:cTn id="46" dur="250" autoRev="1" fill="remove"/>
                                        <p:tgtEl>
                                          <p:spTgt spid="34"/>
                                        </p:tgtEl>
                                        <p:attrNameLst>
                                          <p:attrName>fillcolor</p:attrName>
                                        </p:attrNameLst>
                                      </p:cBhvr>
                                      <p:to>
                                        <a:schemeClr val="bg1"/>
                                      </p:to>
                                    </p:animClr>
                                    <p:set>
                                      <p:cBhvr>
                                        <p:cTn id="47" dur="250" autoRev="1" fill="remove"/>
                                        <p:tgtEl>
                                          <p:spTgt spid="34"/>
                                        </p:tgtEl>
                                        <p:attrNameLst>
                                          <p:attrName>fill.type</p:attrName>
                                        </p:attrNameLst>
                                      </p:cBhvr>
                                      <p:to>
                                        <p:strVal val="solid"/>
                                      </p:to>
                                    </p:set>
                                    <p:set>
                                      <p:cBhvr>
                                        <p:cTn id="48" dur="250" autoRev="1" fill="remove"/>
                                        <p:tgtEl>
                                          <p:spTgt spid="34"/>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7" presetClass="emph" presetSubtype="0" fill="remove" grpId="0" nodeType="clickEffect">
                                  <p:stCondLst>
                                    <p:cond delay="0"/>
                                  </p:stCondLst>
                                  <p:childTnLst>
                                    <p:animClr clrSpc="rgb" dir="cw">
                                      <p:cBhvr override="childStyle">
                                        <p:cTn id="52" dur="250" autoRev="1" fill="remove"/>
                                        <p:tgtEl>
                                          <p:spTgt spid="35"/>
                                        </p:tgtEl>
                                        <p:attrNameLst>
                                          <p:attrName>style.color</p:attrName>
                                        </p:attrNameLst>
                                      </p:cBhvr>
                                      <p:to>
                                        <a:schemeClr val="bg1"/>
                                      </p:to>
                                    </p:animClr>
                                    <p:animClr clrSpc="rgb" dir="cw">
                                      <p:cBhvr>
                                        <p:cTn id="53" dur="250" autoRev="1" fill="remove"/>
                                        <p:tgtEl>
                                          <p:spTgt spid="35"/>
                                        </p:tgtEl>
                                        <p:attrNameLst>
                                          <p:attrName>fillcolor</p:attrName>
                                        </p:attrNameLst>
                                      </p:cBhvr>
                                      <p:to>
                                        <a:schemeClr val="bg1"/>
                                      </p:to>
                                    </p:animClr>
                                    <p:set>
                                      <p:cBhvr>
                                        <p:cTn id="54" dur="250" autoRev="1" fill="remove"/>
                                        <p:tgtEl>
                                          <p:spTgt spid="35"/>
                                        </p:tgtEl>
                                        <p:attrNameLst>
                                          <p:attrName>fill.type</p:attrName>
                                        </p:attrNameLst>
                                      </p:cBhvr>
                                      <p:to>
                                        <p:strVal val="solid"/>
                                      </p:to>
                                    </p:set>
                                    <p:set>
                                      <p:cBhvr>
                                        <p:cTn id="55" dur="250" autoRev="1" fill="remove"/>
                                        <p:tgtEl>
                                          <p:spTgt spid="35"/>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7" presetClass="emph" presetSubtype="0" fill="remove" grpId="0" nodeType="clickEffect">
                                  <p:stCondLst>
                                    <p:cond delay="0"/>
                                  </p:stCondLst>
                                  <p:childTnLst>
                                    <p:animClr clrSpc="rgb" dir="cw">
                                      <p:cBhvr override="childStyle">
                                        <p:cTn id="59" dur="250" autoRev="1" fill="remove"/>
                                        <p:tgtEl>
                                          <p:spTgt spid="36"/>
                                        </p:tgtEl>
                                        <p:attrNameLst>
                                          <p:attrName>style.color</p:attrName>
                                        </p:attrNameLst>
                                      </p:cBhvr>
                                      <p:to>
                                        <a:schemeClr val="bg1"/>
                                      </p:to>
                                    </p:animClr>
                                    <p:animClr clrSpc="rgb" dir="cw">
                                      <p:cBhvr>
                                        <p:cTn id="60" dur="250" autoRev="1" fill="remove"/>
                                        <p:tgtEl>
                                          <p:spTgt spid="36"/>
                                        </p:tgtEl>
                                        <p:attrNameLst>
                                          <p:attrName>fillcolor</p:attrName>
                                        </p:attrNameLst>
                                      </p:cBhvr>
                                      <p:to>
                                        <a:schemeClr val="bg1"/>
                                      </p:to>
                                    </p:animClr>
                                    <p:set>
                                      <p:cBhvr>
                                        <p:cTn id="61" dur="250" autoRev="1" fill="remove"/>
                                        <p:tgtEl>
                                          <p:spTgt spid="36"/>
                                        </p:tgtEl>
                                        <p:attrNameLst>
                                          <p:attrName>fill.type</p:attrName>
                                        </p:attrNameLst>
                                      </p:cBhvr>
                                      <p:to>
                                        <p:strVal val="solid"/>
                                      </p:to>
                                    </p:set>
                                    <p:set>
                                      <p:cBhvr>
                                        <p:cTn id="62" dur="250" autoRev="1" fill="remove"/>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6" grpId="0" animBg="1"/>
      <p:bldP spid="19" grpId="0" animBg="1"/>
      <p:bldP spid="28" grpId="0"/>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21</a:t>
            </a:fld>
            <a:endParaRPr lang="ja-JP" altLang="en-US" sz="3600" dirty="0">
              <a:solidFill>
                <a:schemeClr val="bg1"/>
              </a:solidFill>
            </a:endParaRPr>
          </a:p>
        </p:txBody>
      </p:sp>
      <p:pic>
        <p:nvPicPr>
          <p:cNvPr id="5" name="基礎知識3_ウォーターハンマー（2021改）">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1700" y="1742403"/>
            <a:ext cx="10237336" cy="7678002"/>
          </a:xfrm>
          <a:prstGeom prst="rect">
            <a:avLst/>
          </a:prstGeom>
        </p:spPr>
      </p:pic>
    </p:spTree>
    <p:extLst>
      <p:ext uri="{BB962C8B-B14F-4D97-AF65-F5344CB8AC3E}">
        <p14:creationId xmlns:p14="http://schemas.microsoft.com/office/powerpoint/2010/main" val="3111235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22</a:t>
            </a:fld>
            <a:endParaRPr lang="ja-JP" altLang="en-US" sz="3600" dirty="0">
              <a:solidFill>
                <a:schemeClr val="bg1"/>
              </a:solidFill>
            </a:endParaRPr>
          </a:p>
        </p:txBody>
      </p:sp>
      <p:grpSp>
        <p:nvGrpSpPr>
          <p:cNvPr id="7" name="グループ化 6">
            <a:extLst>
              <a:ext uri="{FF2B5EF4-FFF2-40B4-BE49-F238E27FC236}">
                <a16:creationId xmlns:a16="http://schemas.microsoft.com/office/drawing/2014/main" id="{51EE0B03-B0A6-4335-871C-ADE1EAF2EB02}"/>
              </a:ext>
            </a:extLst>
          </p:cNvPr>
          <p:cNvGrpSpPr/>
          <p:nvPr/>
        </p:nvGrpSpPr>
        <p:grpSpPr>
          <a:xfrm>
            <a:off x="1505324" y="1955304"/>
            <a:ext cx="12248776" cy="7504677"/>
            <a:chOff x="716413" y="7486472"/>
            <a:chExt cx="5896666" cy="2333799"/>
          </a:xfrm>
        </p:grpSpPr>
        <p:sp>
          <p:nvSpPr>
            <p:cNvPr id="8" name="正方形/長方形 7">
              <a:extLst>
                <a:ext uri="{FF2B5EF4-FFF2-40B4-BE49-F238E27FC236}">
                  <a16:creationId xmlns:a16="http://schemas.microsoft.com/office/drawing/2014/main"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0" name="正方形/長方形 9">
            <a:extLst>
              <a:ext uri="{FF2B5EF4-FFF2-40B4-BE49-F238E27FC236}">
                <a16:creationId xmlns:a16="http://schemas.microsoft.com/office/drawing/2014/main" id="{19380C0E-992D-4404-9FFB-98B48A129A2A}"/>
              </a:ext>
            </a:extLst>
          </p:cNvPr>
          <p:cNvSpPr/>
          <p:nvPr/>
        </p:nvSpPr>
        <p:spPr>
          <a:xfrm>
            <a:off x="2371003" y="2499213"/>
            <a:ext cx="1629497"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対策</a:t>
            </a:r>
            <a:endParaRPr lang="en-US" altLang="ja-JP" sz="3200" dirty="0">
              <a:ln>
                <a:solidFill>
                  <a:srgbClr val="00B050"/>
                </a:solidFill>
              </a:ln>
              <a:solidFill>
                <a:srgbClr val="00B050"/>
              </a:solidFill>
              <a:latin typeface="Times New Roman" pitchFamily="18" charset="0"/>
            </a:endParaRPr>
          </a:p>
        </p:txBody>
      </p:sp>
      <p:sp>
        <p:nvSpPr>
          <p:cNvPr id="11"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2303587" y="3622064"/>
            <a:ext cx="10822217"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① 流量調整や配管径を見直し流速を適正にする</a:t>
            </a:r>
            <a:endParaRPr lang="en-US" altLang="ja-JP" sz="2800" dirty="0">
              <a:solidFill>
                <a:srgbClr val="FFFF00"/>
              </a:solidFill>
              <a:latin typeface="+mj-ea"/>
              <a:ea typeface="+mj-ea"/>
            </a:endParaRPr>
          </a:p>
          <a:p>
            <a:pPr fontAlgn="base">
              <a:lnSpc>
                <a:spcPct val="150000"/>
              </a:lnSpc>
              <a:spcBef>
                <a:spcPct val="0"/>
              </a:spcBef>
              <a:spcAft>
                <a:spcPct val="0"/>
              </a:spcAft>
              <a:buSzTx/>
              <a:buFontTx/>
              <a:buNone/>
            </a:pPr>
            <a:r>
              <a:rPr lang="ja-JP" altLang="en-US" sz="2800" dirty="0">
                <a:solidFill>
                  <a:schemeClr val="bg1"/>
                </a:solidFill>
                <a:latin typeface="+mj-ea"/>
                <a:ea typeface="+mj-ea"/>
              </a:rPr>
              <a:t>　（目安　流速</a:t>
            </a:r>
            <a:r>
              <a:rPr lang="en-US" altLang="ja-JP" sz="2800" dirty="0">
                <a:solidFill>
                  <a:schemeClr val="bg1"/>
                </a:solidFill>
                <a:latin typeface="+mj-lt"/>
                <a:ea typeface="+mj-ea"/>
              </a:rPr>
              <a:t>2m/s</a:t>
            </a:r>
            <a:r>
              <a:rPr lang="ja-JP" altLang="en-US" sz="2800" dirty="0">
                <a:solidFill>
                  <a:schemeClr val="bg1"/>
                </a:solidFill>
                <a:latin typeface="+mj-ea"/>
                <a:ea typeface="+mj-ea"/>
              </a:rPr>
              <a:t>以下）</a:t>
            </a:r>
            <a:br>
              <a:rPr lang="ja-JP" altLang="en-US" sz="2800" dirty="0">
                <a:solidFill>
                  <a:schemeClr val="bg1"/>
                </a:solidFill>
                <a:latin typeface="+mj-ea"/>
                <a:ea typeface="+mj-ea"/>
              </a:rPr>
            </a:br>
            <a:r>
              <a:rPr lang="ja-JP" altLang="en-US" sz="2800" dirty="0">
                <a:solidFill>
                  <a:srgbClr val="FFFF00"/>
                </a:solidFill>
                <a:latin typeface="+mj-ea"/>
                <a:ea typeface="+mj-ea"/>
              </a:rPr>
              <a:t>② 使用機器の急閉を避ける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例：電磁弁より開閉動作の遅い電動弁を使用しポンプの停止遅延を行う。</a:t>
            </a:r>
          </a:p>
          <a:p>
            <a:pPr fontAlgn="base">
              <a:lnSpc>
                <a:spcPct val="150000"/>
              </a:lnSpc>
              <a:spcBef>
                <a:spcPct val="0"/>
              </a:spcBef>
              <a:spcAft>
                <a:spcPct val="0"/>
              </a:spcAft>
              <a:buSzTx/>
              <a:buFontTx/>
              <a:buNone/>
            </a:pPr>
            <a:r>
              <a:rPr lang="ja-JP" altLang="en-US" sz="2800" dirty="0">
                <a:solidFill>
                  <a:srgbClr val="FFFF00"/>
                </a:solidFill>
                <a:latin typeface="+mj-ea"/>
                <a:ea typeface="+mj-ea"/>
              </a:rPr>
              <a:t>③ 急閉式のチェック弁（ばね式）を使用する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ポンプ停止と同時に、圧力上昇が逆流に転ずる瞬間にバネなどの作用で</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弁を閉鎖することで、閉鎖遅れが生じず逆流小→水撃作用小となる。</a:t>
            </a:r>
          </a:p>
        </p:txBody>
      </p:sp>
      <p:pic>
        <p:nvPicPr>
          <p:cNvPr id="12" name="図 11">
            <a:extLst>
              <a:ext uri="{FF2B5EF4-FFF2-40B4-BE49-F238E27FC236}">
                <a16:creationId xmlns:a16="http://schemas.microsoft.com/office/drawing/2014/main"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Tree>
    <p:extLst>
      <p:ext uri="{BB962C8B-B14F-4D97-AF65-F5344CB8AC3E}">
        <p14:creationId xmlns:p14="http://schemas.microsoft.com/office/powerpoint/2010/main" val="359832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ウォーターハンマー</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23</a:t>
            </a:fld>
            <a:endParaRPr lang="ja-JP" altLang="en-US" sz="3600" dirty="0">
              <a:solidFill>
                <a:schemeClr val="bg1"/>
              </a:solidFill>
            </a:endParaRPr>
          </a:p>
        </p:txBody>
      </p:sp>
      <p:grpSp>
        <p:nvGrpSpPr>
          <p:cNvPr id="7" name="グループ化 6">
            <a:extLst>
              <a:ext uri="{FF2B5EF4-FFF2-40B4-BE49-F238E27FC236}">
                <a16:creationId xmlns:a16="http://schemas.microsoft.com/office/drawing/2014/main" id="{51EE0B03-B0A6-4335-871C-ADE1EAF2EB02}"/>
              </a:ext>
            </a:extLst>
          </p:cNvPr>
          <p:cNvGrpSpPr/>
          <p:nvPr/>
        </p:nvGrpSpPr>
        <p:grpSpPr>
          <a:xfrm>
            <a:off x="1505324" y="1955304"/>
            <a:ext cx="12248776" cy="7504677"/>
            <a:chOff x="716413" y="7486472"/>
            <a:chExt cx="5896666" cy="2333799"/>
          </a:xfrm>
        </p:grpSpPr>
        <p:sp>
          <p:nvSpPr>
            <p:cNvPr id="8" name="正方形/長方形 7">
              <a:extLst>
                <a:ext uri="{FF2B5EF4-FFF2-40B4-BE49-F238E27FC236}">
                  <a16:creationId xmlns:a16="http://schemas.microsoft.com/office/drawing/2014/main"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0" name="正方形/長方形 9">
            <a:extLst>
              <a:ext uri="{FF2B5EF4-FFF2-40B4-BE49-F238E27FC236}">
                <a16:creationId xmlns:a16="http://schemas.microsoft.com/office/drawing/2014/main" id="{19380C0E-992D-4404-9FFB-98B48A129A2A}"/>
              </a:ext>
            </a:extLst>
          </p:cNvPr>
          <p:cNvSpPr/>
          <p:nvPr/>
        </p:nvSpPr>
        <p:spPr>
          <a:xfrm>
            <a:off x="2371003" y="2499213"/>
            <a:ext cx="1629497"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対策</a:t>
            </a:r>
            <a:endParaRPr lang="en-US" altLang="ja-JP" sz="3200" dirty="0">
              <a:ln>
                <a:solidFill>
                  <a:srgbClr val="00B050"/>
                </a:solidFill>
              </a:ln>
              <a:solidFill>
                <a:srgbClr val="00B050"/>
              </a:solidFill>
              <a:latin typeface="Times New Roman" pitchFamily="18" charset="0"/>
            </a:endParaRPr>
          </a:p>
        </p:txBody>
      </p:sp>
      <p:sp>
        <p:nvSpPr>
          <p:cNvPr id="11"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2218603" y="3522818"/>
            <a:ext cx="10822217"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④ 緩閉式のチェック弁を使用する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逆流によって作動し最初は急速に閉鎖に向かうが、</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大部分が締まったところで残りは徐々に締まる逆止弁。</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ポンプ側に圧力を逃がすことで水撃を防止する。</a:t>
            </a:r>
            <a:br>
              <a:rPr lang="ja-JP" altLang="en-US" sz="2400" dirty="0">
                <a:solidFill>
                  <a:schemeClr val="bg1"/>
                </a:solidFill>
                <a:latin typeface="+mj-ea"/>
                <a:ea typeface="+mj-ea"/>
              </a:rPr>
            </a:br>
            <a:r>
              <a:rPr lang="ja-JP" altLang="en-US" sz="2800" dirty="0">
                <a:solidFill>
                  <a:srgbClr val="FFFF00"/>
                </a:solidFill>
                <a:latin typeface="+mj-ea"/>
                <a:ea typeface="+mj-ea"/>
              </a:rPr>
              <a:t>⑤</a:t>
            </a:r>
            <a:r>
              <a:rPr lang="en-US" altLang="ja-JP" sz="2800" dirty="0">
                <a:solidFill>
                  <a:srgbClr val="FFFF00"/>
                </a:solidFill>
                <a:latin typeface="+mj-ea"/>
                <a:ea typeface="+mj-ea"/>
              </a:rPr>
              <a:t> </a:t>
            </a:r>
            <a:r>
              <a:rPr lang="ja-JP" altLang="en-US" sz="2800" dirty="0">
                <a:solidFill>
                  <a:srgbClr val="FFFF00"/>
                </a:solidFill>
                <a:latin typeface="+mj-ea"/>
                <a:ea typeface="+mj-ea"/>
              </a:rPr>
              <a:t>吐出し管にウォーターハンマー防止器を設置 </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ダイヤフラム式のエアチャンバーを設置し、管路の圧力上昇を吸収する。</a:t>
            </a:r>
          </a:p>
          <a:p>
            <a:pPr fontAlgn="base">
              <a:lnSpc>
                <a:spcPct val="150000"/>
              </a:lnSpc>
              <a:spcBef>
                <a:spcPct val="0"/>
              </a:spcBef>
              <a:spcAft>
                <a:spcPct val="0"/>
              </a:spcAft>
              <a:buSzTx/>
              <a:buFontTx/>
              <a:buNone/>
            </a:pPr>
            <a:r>
              <a:rPr lang="ja-JP" altLang="en-US" sz="2800" dirty="0">
                <a:solidFill>
                  <a:srgbClr val="FFFF00"/>
                </a:solidFill>
                <a:latin typeface="+mj-ea"/>
                <a:ea typeface="+mj-ea"/>
              </a:rPr>
              <a:t>⑥ ポンプをゆっくりと停止させる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フライホイール付きポンプとする。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インバータ運転により緩やかに停止させる。</a:t>
            </a:r>
          </a:p>
        </p:txBody>
      </p:sp>
      <p:pic>
        <p:nvPicPr>
          <p:cNvPr id="12" name="図 11">
            <a:extLst>
              <a:ext uri="{FF2B5EF4-FFF2-40B4-BE49-F238E27FC236}">
                <a16:creationId xmlns:a16="http://schemas.microsoft.com/office/drawing/2014/main"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Tree>
    <p:extLst>
      <p:ext uri="{BB962C8B-B14F-4D97-AF65-F5344CB8AC3E}">
        <p14:creationId xmlns:p14="http://schemas.microsoft.com/office/powerpoint/2010/main" val="4207928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24</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エアロック（エア噛み）とは</a:t>
            </a:r>
          </a:p>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06298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dirty="0">
                <a:latin typeface="+mj-ea"/>
                <a:ea typeface="+mj-ea"/>
              </a:rPr>
              <a:t>ポンプに吸い込まれた空気が羽根車の入口に滞留することで、</a:t>
            </a:r>
            <a:endParaRPr lang="en-US" altLang="ja-JP" sz="2400" dirty="0">
              <a:latin typeface="+mj-ea"/>
              <a:ea typeface="+mj-ea"/>
            </a:endParaRPr>
          </a:p>
          <a:p>
            <a:pPr fontAlgn="base">
              <a:spcBef>
                <a:spcPct val="50000"/>
              </a:spcBef>
              <a:spcAft>
                <a:spcPct val="0"/>
              </a:spcAft>
              <a:buFontTx/>
              <a:buNone/>
            </a:pPr>
            <a:r>
              <a:rPr lang="ja-JP" altLang="en-US" sz="2400" dirty="0">
                <a:latin typeface="+mj-ea"/>
                <a:ea typeface="+mj-ea"/>
              </a:rPr>
              <a:t>水が出ない、圧力が著しく低下する現象。</a:t>
            </a:r>
            <a:endParaRPr lang="ja-JP" altLang="en-US" sz="2400" spc="-100" dirty="0">
              <a:solidFill>
                <a:srgbClr val="000000"/>
              </a:solidFill>
              <a:latin typeface="+mj-ea"/>
              <a:ea typeface="+mj-ea"/>
            </a:endParaRPr>
          </a:p>
        </p:txBody>
      </p:sp>
      <p:sp>
        <p:nvSpPr>
          <p:cNvPr id="19" name="正方形/長方形 18">
            <a:extLst>
              <a:ext uri="{FF2B5EF4-FFF2-40B4-BE49-F238E27FC236}">
                <a16:creationId xmlns:a16="http://schemas.microsoft.com/office/drawing/2014/main" id="{D56741FB-4F2A-4246-A23E-60AFE60D205C}"/>
              </a:ext>
            </a:extLst>
          </p:cNvPr>
          <p:cNvSpPr/>
          <p:nvPr/>
        </p:nvSpPr>
        <p:spPr>
          <a:xfrm>
            <a:off x="982242" y="4359571"/>
            <a:ext cx="8087433" cy="5196164"/>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Text Box 20"/>
          <p:cNvSpPr txBox="1">
            <a:spLocks noChangeArrowheads="1"/>
          </p:cNvSpPr>
          <p:nvPr/>
        </p:nvSpPr>
        <p:spPr bwMode="auto">
          <a:xfrm>
            <a:off x="1107809" y="4864912"/>
            <a:ext cx="7749275"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buFontTx/>
              <a:buNone/>
            </a:pPr>
            <a:r>
              <a:rPr lang="en-US" altLang="ja-JP" sz="2800" b="1" dirty="0">
                <a:solidFill>
                  <a:srgbClr val="FFFF00"/>
                </a:solidFill>
                <a:latin typeface="+mj-ea"/>
                <a:ea typeface="+mj-ea"/>
              </a:rPr>
              <a:t>【</a:t>
            </a:r>
            <a:r>
              <a:rPr lang="ja-JP" altLang="en-US" sz="2800" b="1" dirty="0">
                <a:solidFill>
                  <a:srgbClr val="FFFF00"/>
                </a:solidFill>
                <a:latin typeface="+mj-ea"/>
                <a:ea typeface="+mj-ea"/>
              </a:rPr>
              <a:t>エア噛みの要因</a:t>
            </a:r>
            <a:r>
              <a:rPr lang="en-US" altLang="ja-JP" sz="2800" b="1" dirty="0">
                <a:solidFill>
                  <a:srgbClr val="FFFF00"/>
                </a:solidFill>
                <a:latin typeface="+mj-ea"/>
                <a:ea typeface="+mj-ea"/>
              </a:rPr>
              <a:t>】</a:t>
            </a:r>
          </a:p>
          <a:p>
            <a:pPr eaLnBrk="1" fontAlgn="base" hangingPunct="1">
              <a:spcBef>
                <a:spcPct val="0"/>
              </a:spcBef>
              <a:spcAft>
                <a:spcPct val="0"/>
              </a:spcAft>
              <a:buFontTx/>
              <a:buNone/>
            </a:pPr>
            <a:endParaRPr lang="en-US" altLang="ja-JP" sz="2400" b="1" dirty="0">
              <a:solidFill>
                <a:schemeClr val="bg1"/>
              </a:solidFill>
              <a:latin typeface="+mj-ea"/>
              <a:ea typeface="+mj-ea"/>
            </a:endParaRPr>
          </a:p>
          <a:p>
            <a:pPr eaLnBrk="1" fontAlgn="base" hangingPunct="1">
              <a:spcBef>
                <a:spcPct val="0"/>
              </a:spcBef>
              <a:spcAft>
                <a:spcPct val="0"/>
              </a:spcAft>
              <a:buFontTx/>
              <a:buNone/>
            </a:pPr>
            <a:r>
              <a:rPr lang="ja-JP" altLang="en-US" sz="2400" b="1" dirty="0">
                <a:solidFill>
                  <a:schemeClr val="bg1"/>
                </a:solidFill>
                <a:latin typeface="+mj-ea"/>
                <a:ea typeface="+mj-ea"/>
              </a:rPr>
              <a:t>　</a:t>
            </a:r>
            <a:r>
              <a:rPr lang="en-US" altLang="ja-JP" sz="2400" b="1" dirty="0">
                <a:solidFill>
                  <a:schemeClr val="accent6"/>
                </a:solidFill>
                <a:latin typeface="+mj-ea"/>
                <a:ea typeface="+mj-ea"/>
              </a:rPr>
              <a:t>①</a:t>
            </a:r>
            <a:r>
              <a:rPr lang="ja-JP" altLang="en-US" sz="2400" b="1" dirty="0">
                <a:solidFill>
                  <a:schemeClr val="bg1"/>
                </a:solidFill>
                <a:latin typeface="+mj-ea"/>
                <a:ea typeface="+mj-ea"/>
              </a:rPr>
              <a:t> </a:t>
            </a:r>
            <a:r>
              <a:rPr lang="ja-JP" altLang="en-US" sz="2400" b="1" dirty="0">
                <a:solidFill>
                  <a:schemeClr val="accent6"/>
                </a:solidFill>
                <a:latin typeface="+mj-ea"/>
                <a:ea typeface="+mj-ea"/>
              </a:rPr>
              <a:t>吸込み配管より吸気している</a:t>
            </a:r>
          </a:p>
          <a:p>
            <a:pPr eaLnBrk="1" fontAlgn="base" hangingPunct="1">
              <a:spcBef>
                <a:spcPct val="0"/>
              </a:spcBef>
              <a:spcAft>
                <a:spcPct val="0"/>
              </a:spcAft>
              <a:buFontTx/>
              <a:buNone/>
            </a:pPr>
            <a:endParaRPr lang="en-US" altLang="ja-JP" sz="2400" b="1" dirty="0">
              <a:solidFill>
                <a:schemeClr val="bg1"/>
              </a:solidFill>
              <a:latin typeface="+mj-ea"/>
              <a:ea typeface="+mj-ea"/>
            </a:endParaRPr>
          </a:p>
          <a:p>
            <a:pPr eaLnBrk="1" fontAlgn="base" hangingPunct="1">
              <a:spcBef>
                <a:spcPct val="0"/>
              </a:spcBef>
              <a:spcAft>
                <a:spcPct val="0"/>
              </a:spcAft>
              <a:buFontTx/>
              <a:buNone/>
            </a:pPr>
            <a:r>
              <a:rPr lang="ja-JP" altLang="en-US" sz="2400" b="1" dirty="0">
                <a:solidFill>
                  <a:schemeClr val="bg1"/>
                </a:solidFill>
                <a:latin typeface="+mj-ea"/>
                <a:ea typeface="+mj-ea"/>
              </a:rPr>
              <a:t>　</a:t>
            </a:r>
            <a:r>
              <a:rPr lang="ja-JP" altLang="en-US" sz="2400" b="1" dirty="0">
                <a:ln>
                  <a:solidFill>
                    <a:schemeClr val="accent5"/>
                  </a:solidFill>
                </a:ln>
                <a:solidFill>
                  <a:schemeClr val="bg1"/>
                </a:solidFill>
                <a:latin typeface="+mj-ea"/>
                <a:ea typeface="+mj-ea"/>
              </a:rPr>
              <a:t>② フート弁のシール不良による落水</a:t>
            </a:r>
            <a:endParaRPr lang="en-US" altLang="ja-JP" sz="2400" b="1" dirty="0">
              <a:ln>
                <a:solidFill>
                  <a:schemeClr val="accent5"/>
                </a:solidFill>
              </a:ln>
              <a:solidFill>
                <a:schemeClr val="bg1"/>
              </a:solidFill>
              <a:latin typeface="+mj-ea"/>
              <a:ea typeface="+mj-ea"/>
            </a:endParaRPr>
          </a:p>
          <a:p>
            <a:pPr eaLnBrk="1" fontAlgn="base" hangingPunct="1">
              <a:spcBef>
                <a:spcPct val="0"/>
              </a:spcBef>
              <a:spcAft>
                <a:spcPct val="0"/>
              </a:spcAft>
              <a:buFontTx/>
              <a:buNone/>
            </a:pPr>
            <a:endParaRPr lang="ja-JP" altLang="en-US" sz="2400" b="1" dirty="0">
              <a:solidFill>
                <a:schemeClr val="bg1"/>
              </a:solidFill>
              <a:latin typeface="+mj-ea"/>
              <a:ea typeface="+mj-ea"/>
            </a:endParaRPr>
          </a:p>
          <a:p>
            <a:pPr eaLnBrk="1" fontAlgn="base" hangingPunct="1">
              <a:spcBef>
                <a:spcPct val="0"/>
              </a:spcBef>
              <a:spcAft>
                <a:spcPct val="0"/>
              </a:spcAft>
              <a:buNone/>
            </a:pPr>
            <a:r>
              <a:rPr lang="ja-JP" altLang="en-US" sz="2400" b="1" dirty="0">
                <a:solidFill>
                  <a:schemeClr val="bg1"/>
                </a:solidFill>
                <a:latin typeface="+mj-ea"/>
                <a:ea typeface="+mj-ea"/>
              </a:rPr>
              <a:t>　③ 受水槽からエアが混入した（水槽清掃後は注意）</a:t>
            </a:r>
          </a:p>
          <a:p>
            <a:pPr eaLnBrk="1" fontAlgn="base" hangingPunct="1">
              <a:spcBef>
                <a:spcPct val="0"/>
              </a:spcBef>
              <a:spcAft>
                <a:spcPct val="0"/>
              </a:spcAft>
              <a:buFontTx/>
              <a:buNone/>
            </a:pPr>
            <a:endParaRPr lang="en-US" altLang="ja-JP" sz="2400" b="1" dirty="0">
              <a:solidFill>
                <a:schemeClr val="bg1"/>
              </a:solidFill>
              <a:latin typeface="+mj-ea"/>
              <a:ea typeface="+mj-ea"/>
            </a:endParaRPr>
          </a:p>
          <a:p>
            <a:pPr eaLnBrk="1" fontAlgn="base" hangingPunct="1">
              <a:spcBef>
                <a:spcPct val="0"/>
              </a:spcBef>
              <a:spcAft>
                <a:spcPct val="0"/>
              </a:spcAft>
              <a:buFontTx/>
              <a:buNone/>
            </a:pPr>
            <a:r>
              <a:rPr lang="ja-JP" altLang="en-US" sz="2400" b="1" dirty="0">
                <a:solidFill>
                  <a:schemeClr val="bg1"/>
                </a:solidFill>
                <a:latin typeface="+mj-ea"/>
                <a:ea typeface="+mj-ea"/>
              </a:rPr>
              <a:t>　</a:t>
            </a:r>
            <a:r>
              <a:rPr lang="ja-JP" altLang="en-US" sz="2400" b="1" dirty="0">
                <a:solidFill>
                  <a:srgbClr val="00B050"/>
                </a:solidFill>
                <a:latin typeface="+mj-ea"/>
                <a:ea typeface="+mj-ea"/>
              </a:rPr>
              <a:t>④ 受水槽の水位低下、配管閉塞などにより、</a:t>
            </a:r>
            <a:endParaRPr lang="en-US" altLang="ja-JP" sz="2400" b="1" dirty="0">
              <a:solidFill>
                <a:srgbClr val="00B050"/>
              </a:solidFill>
              <a:latin typeface="+mj-ea"/>
              <a:ea typeface="+mj-ea"/>
            </a:endParaRPr>
          </a:p>
          <a:p>
            <a:pPr eaLnBrk="1" fontAlgn="base" hangingPunct="1">
              <a:spcBef>
                <a:spcPct val="0"/>
              </a:spcBef>
              <a:spcAft>
                <a:spcPct val="0"/>
              </a:spcAft>
              <a:buFontTx/>
              <a:buNone/>
            </a:pPr>
            <a:r>
              <a:rPr lang="ja-JP" altLang="en-US" sz="2400" b="1" dirty="0">
                <a:solidFill>
                  <a:srgbClr val="00B050"/>
                </a:solidFill>
                <a:latin typeface="+mj-ea"/>
                <a:ea typeface="+mj-ea"/>
              </a:rPr>
              <a:t>　　 ポンプ性能以上の吸込み運転の状況にある</a:t>
            </a:r>
          </a:p>
        </p:txBody>
      </p:sp>
      <p:pic>
        <p:nvPicPr>
          <p:cNvPr id="8" name="図 7"/>
          <p:cNvPicPr>
            <a:picLocks noChangeAspect="1"/>
          </p:cNvPicPr>
          <p:nvPr/>
        </p:nvPicPr>
        <p:blipFill rotWithShape="1">
          <a:blip r:embed="rId3"/>
          <a:srcRect l="10259"/>
          <a:stretch/>
        </p:blipFill>
        <p:spPr>
          <a:xfrm>
            <a:off x="9541160" y="2340335"/>
            <a:ext cx="4417203" cy="4024616"/>
          </a:xfrm>
          <a:prstGeom prst="rect">
            <a:avLst/>
          </a:prstGeom>
          <a:ln>
            <a:noFill/>
          </a:ln>
          <a:effectLst>
            <a:softEdge rad="112500"/>
          </a:effectLst>
        </p:spPr>
      </p:pic>
      <p:sp>
        <p:nvSpPr>
          <p:cNvPr id="2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702659" y="4968792"/>
            <a:ext cx="29741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chemeClr val="accent6">
                    <a:lumMod val="75000"/>
                  </a:schemeClr>
                </a:solidFill>
                <a:latin typeface="+mj-ea"/>
                <a:ea typeface="+mj-ea"/>
              </a:rPr>
              <a:t>吸込み口から水面までの距離</a:t>
            </a:r>
            <a:endParaRPr lang="en-US" altLang="ja-JP" sz="1600" spc="-100" dirty="0">
              <a:solidFill>
                <a:schemeClr val="accent6">
                  <a:lumMod val="75000"/>
                </a:schemeClr>
              </a:solidFill>
              <a:latin typeface="+mj-ea"/>
              <a:ea typeface="+mj-ea"/>
            </a:endParaRPr>
          </a:p>
          <a:p>
            <a:pPr fontAlgn="base">
              <a:spcBef>
                <a:spcPct val="50000"/>
              </a:spcBef>
              <a:spcAft>
                <a:spcPct val="0"/>
              </a:spcAft>
              <a:buFontTx/>
              <a:buNone/>
            </a:pPr>
            <a:r>
              <a:rPr lang="ja-JP" altLang="en-US" sz="1600" spc="-100" dirty="0">
                <a:solidFill>
                  <a:schemeClr val="accent6">
                    <a:lumMod val="75000"/>
                  </a:schemeClr>
                </a:solidFill>
                <a:latin typeface="+mj-ea"/>
                <a:ea typeface="+mj-ea"/>
              </a:rPr>
              <a:t>が短いとエアを吸込みます。</a:t>
            </a:r>
          </a:p>
        </p:txBody>
      </p:sp>
      <p:cxnSp>
        <p:nvCxnSpPr>
          <p:cNvPr id="10" name="直線矢印コネクタ 9"/>
          <p:cNvCxnSpPr/>
          <p:nvPr/>
        </p:nvCxnSpPr>
        <p:spPr>
          <a:xfrm>
            <a:off x="10621280" y="4797093"/>
            <a:ext cx="0" cy="90010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9605792" y="2438430"/>
            <a:ext cx="29741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chemeClr val="accent6">
                    <a:lumMod val="75000"/>
                  </a:schemeClr>
                </a:solidFill>
                <a:latin typeface="+mj-ea"/>
                <a:ea typeface="+mj-ea"/>
              </a:rPr>
              <a:t>接続部や配管の劣化による穴</a:t>
            </a:r>
          </a:p>
        </p:txBody>
      </p:sp>
      <p:cxnSp>
        <p:nvCxnSpPr>
          <p:cNvPr id="24" name="直線矢印コネクタ 23"/>
          <p:cNvCxnSpPr/>
          <p:nvPr/>
        </p:nvCxnSpPr>
        <p:spPr>
          <a:xfrm flipH="1" flipV="1">
            <a:off x="10363219" y="5714008"/>
            <a:ext cx="258061" cy="6677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131138" y="6356879"/>
            <a:ext cx="37305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ln>
                  <a:solidFill>
                    <a:schemeClr val="accent5"/>
                  </a:solidFill>
                </a:ln>
                <a:solidFill>
                  <a:schemeClr val="accent6">
                    <a:lumMod val="75000"/>
                  </a:schemeClr>
                </a:solidFill>
                <a:latin typeface="+mj-ea"/>
                <a:ea typeface="+mj-ea"/>
              </a:rPr>
              <a:t>異物の噛み込みやパッキンの劣化</a:t>
            </a:r>
          </a:p>
        </p:txBody>
      </p:sp>
      <p:cxnSp>
        <p:nvCxnSpPr>
          <p:cNvPr id="32" name="直線矢印コネクタ 31"/>
          <p:cNvCxnSpPr/>
          <p:nvPr/>
        </p:nvCxnSpPr>
        <p:spPr>
          <a:xfrm>
            <a:off x="11749761" y="2919616"/>
            <a:ext cx="439953" cy="464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5" name="図 34"/>
          <p:cNvPicPr>
            <a:picLocks noChangeAspect="1"/>
          </p:cNvPicPr>
          <p:nvPr/>
        </p:nvPicPr>
        <p:blipFill>
          <a:blip r:embed="rId4"/>
          <a:stretch>
            <a:fillRect/>
          </a:stretch>
        </p:blipFill>
        <p:spPr>
          <a:xfrm>
            <a:off x="9320853" y="7060542"/>
            <a:ext cx="4857816" cy="2636024"/>
          </a:xfrm>
          <a:prstGeom prst="rect">
            <a:avLst/>
          </a:prstGeom>
          <a:ln>
            <a:noFill/>
          </a:ln>
          <a:effectLst>
            <a:softEdge rad="112500"/>
          </a:effectLst>
        </p:spPr>
      </p:pic>
      <p:cxnSp>
        <p:nvCxnSpPr>
          <p:cNvPr id="37" name="直線矢印コネクタ 36"/>
          <p:cNvCxnSpPr/>
          <p:nvPr/>
        </p:nvCxnSpPr>
        <p:spPr>
          <a:xfrm>
            <a:off x="10225236" y="8378554"/>
            <a:ext cx="0" cy="333565"/>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9520602" y="9555735"/>
            <a:ext cx="2201355" cy="338554"/>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rgbClr val="00B050"/>
                </a:solidFill>
                <a:latin typeface="+mj-ea"/>
                <a:ea typeface="+mj-ea"/>
              </a:rPr>
              <a:t>水面までの距離に注意</a:t>
            </a:r>
            <a:endParaRPr lang="en-US" altLang="ja-JP" sz="1600" spc="-100" dirty="0">
              <a:solidFill>
                <a:srgbClr val="00B050"/>
              </a:solidFill>
              <a:latin typeface="+mj-ea"/>
              <a:ea typeface="+mj-ea"/>
            </a:endParaRPr>
          </a:p>
        </p:txBody>
      </p:sp>
      <p:sp>
        <p:nvSpPr>
          <p:cNvPr id="4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382821" y="7338334"/>
            <a:ext cx="2664297" cy="338554"/>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1600" spc="-100" dirty="0">
                <a:solidFill>
                  <a:srgbClr val="00B050"/>
                </a:solidFill>
                <a:latin typeface="+mj-ea"/>
                <a:ea typeface="+mj-ea"/>
              </a:rPr>
              <a:t>バルブ閉や機器による抵抗</a:t>
            </a:r>
            <a:endParaRPr lang="en-US" altLang="ja-JP" sz="1600" spc="-100" dirty="0">
              <a:solidFill>
                <a:srgbClr val="00B050"/>
              </a:solidFill>
              <a:latin typeface="+mj-ea"/>
              <a:ea typeface="+mj-ea"/>
            </a:endParaRPr>
          </a:p>
        </p:txBody>
      </p:sp>
      <p:cxnSp>
        <p:nvCxnSpPr>
          <p:cNvPr id="41" name="直線矢印コネクタ 40"/>
          <p:cNvCxnSpPr/>
          <p:nvPr/>
        </p:nvCxnSpPr>
        <p:spPr>
          <a:xfrm>
            <a:off x="11556436" y="7666475"/>
            <a:ext cx="219976" cy="3311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034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674592" y="3087755"/>
            <a:ext cx="5911221" cy="7143499"/>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25</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配管施工上の注意点　　</a:t>
            </a:r>
          </a:p>
        </p:txBody>
      </p:sp>
      <p:sp>
        <p:nvSpPr>
          <p:cNvPr id="2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125779" y="1642756"/>
            <a:ext cx="3171373" cy="523220"/>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FF3300"/>
                </a:solidFill>
                <a:latin typeface="+mj-ea"/>
                <a:ea typeface="+mj-ea"/>
              </a:rPr>
              <a:t>吸込み配管図（例</a:t>
            </a:r>
            <a:r>
              <a:rPr lang="en-US" altLang="ja-JP" sz="2800" b="1" spc="-100" dirty="0">
                <a:solidFill>
                  <a:srgbClr val="FF3300"/>
                </a:solidFill>
                <a:latin typeface="+mj-ea"/>
                <a:ea typeface="+mj-ea"/>
              </a:rPr>
              <a:t>)</a:t>
            </a:r>
            <a:endParaRPr lang="ja-JP" altLang="en-US" sz="2800" b="1" spc="-100" dirty="0">
              <a:solidFill>
                <a:srgbClr val="FF3300"/>
              </a:solidFill>
              <a:latin typeface="+mj-ea"/>
              <a:ea typeface="+mj-ea"/>
            </a:endParaRPr>
          </a:p>
        </p:txBody>
      </p:sp>
      <p:pic>
        <p:nvPicPr>
          <p:cNvPr id="7" name="図 6">
            <a:extLst>
              <a:ext uri="{FF2B5EF4-FFF2-40B4-BE49-F238E27FC236}">
                <a16:creationId xmlns:a16="http://schemas.microsoft.com/office/drawing/2014/main" id="{3FAB39C0-800B-4930-9571-2B8DE9A60AFD}"/>
              </a:ext>
            </a:extLst>
          </p:cNvPr>
          <p:cNvPicPr>
            <a:picLocks noChangeAspect="1"/>
          </p:cNvPicPr>
          <p:nvPr/>
        </p:nvPicPr>
        <p:blipFill rotWithShape="1">
          <a:blip r:embed="rId4">
            <a:clrChange>
              <a:clrFrom>
                <a:srgbClr val="FFFFFF"/>
              </a:clrFrom>
              <a:clrTo>
                <a:srgbClr val="FFFFFF">
                  <a:alpha val="0"/>
                </a:srgbClr>
              </a:clrTo>
            </a:clrChange>
          </a:blip>
          <a:srcRect t="3988"/>
          <a:stretch/>
        </p:blipFill>
        <p:spPr>
          <a:xfrm>
            <a:off x="7560940" y="3168427"/>
            <a:ext cx="5576613" cy="6790099"/>
          </a:xfrm>
          <a:prstGeom prst="rect">
            <a:avLst/>
          </a:prstGeom>
        </p:spPr>
      </p:pic>
      <p:pic>
        <p:nvPicPr>
          <p:cNvPr id="9" name="グラフィックス 8">
            <a:extLst>
              <a:ext uri="{FF2B5EF4-FFF2-40B4-BE49-F238E27FC236}">
                <a16:creationId xmlns:a16="http://schemas.microsoft.com/office/drawing/2014/main" id="{4BE6E2AE-2E01-411A-A288-1A9D62114B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366858">
            <a:off x="10390258" y="7602348"/>
            <a:ext cx="366776" cy="271414"/>
          </a:xfrm>
          <a:prstGeom prst="rect">
            <a:avLst/>
          </a:prstGeom>
        </p:spPr>
      </p:pic>
      <p:pic>
        <p:nvPicPr>
          <p:cNvPr id="17" name="グラフィックス 16">
            <a:extLst>
              <a:ext uri="{FF2B5EF4-FFF2-40B4-BE49-F238E27FC236}">
                <a16:creationId xmlns:a16="http://schemas.microsoft.com/office/drawing/2014/main" id="{A3BB3DCF-66F7-4992-A861-7E8B920890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366858">
            <a:off x="9819441" y="7321175"/>
            <a:ext cx="234780" cy="173737"/>
          </a:xfrm>
          <a:prstGeom prst="rect">
            <a:avLst/>
          </a:prstGeom>
        </p:spPr>
      </p:pic>
      <p:pic>
        <p:nvPicPr>
          <p:cNvPr id="18" name="グラフィックス 17">
            <a:extLst>
              <a:ext uri="{FF2B5EF4-FFF2-40B4-BE49-F238E27FC236}">
                <a16:creationId xmlns:a16="http://schemas.microsoft.com/office/drawing/2014/main" id="{2B7DEFB7-EE18-4974-A8F4-40FE8F3872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366858">
            <a:off x="10371302" y="6946534"/>
            <a:ext cx="197257" cy="145970"/>
          </a:xfrm>
          <a:prstGeom prst="rect">
            <a:avLst/>
          </a:prstGeom>
        </p:spPr>
      </p:pic>
      <p:pic>
        <p:nvPicPr>
          <p:cNvPr id="19" name="グラフィックス 18">
            <a:extLst>
              <a:ext uri="{FF2B5EF4-FFF2-40B4-BE49-F238E27FC236}">
                <a16:creationId xmlns:a16="http://schemas.microsoft.com/office/drawing/2014/main" id="{9A4A6191-8B2B-4EFF-A622-4C6D9F5537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366858">
            <a:off x="10963750" y="6606875"/>
            <a:ext cx="164846" cy="121986"/>
          </a:xfrm>
          <a:prstGeom prst="rect">
            <a:avLst/>
          </a:prstGeom>
        </p:spPr>
      </p:pic>
      <p:pic>
        <p:nvPicPr>
          <p:cNvPr id="20" name="グラフィックス 19">
            <a:extLst>
              <a:ext uri="{FF2B5EF4-FFF2-40B4-BE49-F238E27FC236}">
                <a16:creationId xmlns:a16="http://schemas.microsoft.com/office/drawing/2014/main" id="{C921DD52-3110-4383-ADF6-A628E4ACEE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569191">
            <a:off x="10426547" y="7253912"/>
            <a:ext cx="294198" cy="217706"/>
          </a:xfrm>
          <a:prstGeom prst="rect">
            <a:avLst/>
          </a:prstGeom>
        </p:spPr>
      </p:pic>
      <p:pic>
        <p:nvPicPr>
          <p:cNvPr id="26" name="グラフィックス 25">
            <a:extLst>
              <a:ext uri="{FF2B5EF4-FFF2-40B4-BE49-F238E27FC236}">
                <a16:creationId xmlns:a16="http://schemas.microsoft.com/office/drawing/2014/main" id="{19AE7067-2F0C-4033-BAFE-1DE0D3113B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86784">
            <a:off x="11048414" y="6958526"/>
            <a:ext cx="164846" cy="121986"/>
          </a:xfrm>
          <a:prstGeom prst="rect">
            <a:avLst/>
          </a:prstGeom>
        </p:spPr>
      </p:pic>
      <p:sp>
        <p:nvSpPr>
          <p:cNvPr id="27" name="Text Box 2">
            <a:extLst>
              <a:ext uri="{FF2B5EF4-FFF2-40B4-BE49-F238E27FC236}">
                <a16:creationId xmlns:a16="http://schemas.microsoft.com/office/drawing/2014/main" id="{9337CD4A-D55E-41B7-A691-A2673CEDD89D}"/>
              </a:ext>
            </a:extLst>
          </p:cNvPr>
          <p:cNvSpPr txBox="1">
            <a:spLocks noChangeArrowheads="1"/>
          </p:cNvSpPr>
          <p:nvPr/>
        </p:nvSpPr>
        <p:spPr bwMode="auto">
          <a:xfrm>
            <a:off x="11002772" y="3705146"/>
            <a:ext cx="3121129" cy="2323713"/>
          </a:xfrm>
          <a:prstGeom prst="rect">
            <a:avLst/>
          </a:prstGeom>
          <a:solidFill>
            <a:schemeClr val="tx1">
              <a:lumMod val="50000"/>
              <a:lumOff val="50000"/>
            </a:schemeClr>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600"/>
              </a:spcBef>
              <a:spcAft>
                <a:spcPct val="0"/>
              </a:spcAft>
              <a:buFontTx/>
              <a:buNone/>
            </a:pPr>
            <a:r>
              <a:rPr lang="ja-JP" altLang="en-US" sz="2000" spc="-100" dirty="0">
                <a:solidFill>
                  <a:schemeClr val="bg1"/>
                </a:solidFill>
                <a:latin typeface="+mj-ea"/>
                <a:ea typeface="+mj-ea"/>
              </a:rPr>
              <a:t>・一番遠いポンプの抵抗が</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大きくなり、エアを噛み</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やすくなります。</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・フート弁不良により、</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すべてのポンプが揚水</a:t>
            </a:r>
            <a:endParaRPr lang="en-US" altLang="ja-JP" sz="2000" spc="-100" dirty="0">
              <a:solidFill>
                <a:schemeClr val="bg1"/>
              </a:solidFill>
              <a:latin typeface="+mj-ea"/>
              <a:ea typeface="+mj-ea"/>
            </a:endParaRPr>
          </a:p>
          <a:p>
            <a:pPr fontAlgn="base">
              <a:spcBef>
                <a:spcPts val="600"/>
              </a:spcBef>
              <a:spcAft>
                <a:spcPct val="0"/>
              </a:spcAft>
              <a:buFontTx/>
              <a:buNone/>
            </a:pPr>
            <a:r>
              <a:rPr lang="ja-JP" altLang="en-US" sz="2000" spc="-100" dirty="0">
                <a:solidFill>
                  <a:schemeClr val="bg1"/>
                </a:solidFill>
                <a:latin typeface="+mj-ea"/>
                <a:ea typeface="+mj-ea"/>
              </a:rPr>
              <a:t>　不能となります。</a:t>
            </a:r>
          </a:p>
        </p:txBody>
      </p:sp>
      <p:cxnSp>
        <p:nvCxnSpPr>
          <p:cNvPr id="12" name="直線コネクタ 11">
            <a:extLst>
              <a:ext uri="{FF2B5EF4-FFF2-40B4-BE49-F238E27FC236}">
                <a16:creationId xmlns:a16="http://schemas.microsoft.com/office/drawing/2014/main" id="{30E8591B-F5C2-480D-9BAE-31B2CCEC7B7E}"/>
              </a:ext>
            </a:extLst>
          </p:cNvPr>
          <p:cNvCxnSpPr>
            <a:cxnSpLocks/>
          </p:cNvCxnSpPr>
          <p:nvPr/>
        </p:nvCxnSpPr>
        <p:spPr>
          <a:xfrm flipH="1">
            <a:off x="4644616" y="5896022"/>
            <a:ext cx="540060" cy="1018894"/>
          </a:xfrm>
          <a:prstGeom prst="line">
            <a:avLst/>
          </a:prstGeom>
          <a:ln>
            <a:tailEnd type="oval"/>
          </a:ln>
        </p:spPr>
        <p:style>
          <a:lnRef idx="2">
            <a:schemeClr val="accent2"/>
          </a:lnRef>
          <a:fillRef idx="0">
            <a:schemeClr val="accent2"/>
          </a:fillRef>
          <a:effectRef idx="1">
            <a:schemeClr val="accent2"/>
          </a:effectRef>
          <a:fontRef idx="minor">
            <a:schemeClr val="tx1"/>
          </a:fontRef>
        </p:style>
      </p:cxn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489639" y="4397125"/>
            <a:ext cx="2583738" cy="1538883"/>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600"/>
              </a:spcBef>
              <a:spcAft>
                <a:spcPct val="0"/>
              </a:spcAft>
              <a:buFontTx/>
              <a:buNone/>
            </a:pPr>
            <a:endParaRPr lang="en-US" altLang="ja-JP" sz="7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◎吸上の場合、</a:t>
            </a:r>
            <a:endParaRPr lang="en-US" altLang="ja-JP" sz="20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　吸込配管は</a:t>
            </a:r>
            <a:r>
              <a:rPr lang="ja-JP" altLang="en-US" sz="2000" spc="-100" dirty="0">
                <a:solidFill>
                  <a:srgbClr val="FF0000"/>
                </a:solidFill>
                <a:latin typeface="+mj-ea"/>
                <a:ea typeface="+mj-ea"/>
              </a:rPr>
              <a:t>個別</a:t>
            </a:r>
            <a:r>
              <a:rPr lang="ja-JP" altLang="en-US" sz="2000" spc="-100" dirty="0">
                <a:solidFill>
                  <a:srgbClr val="00B0F0"/>
                </a:solidFill>
                <a:latin typeface="+mj-ea"/>
                <a:ea typeface="+mj-ea"/>
              </a:rPr>
              <a:t>に</a:t>
            </a:r>
            <a:endParaRPr lang="en-US" altLang="ja-JP" sz="20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　設置してください。</a:t>
            </a:r>
            <a:endParaRPr lang="en-US" altLang="ja-JP" sz="2000" spc="-100" dirty="0">
              <a:solidFill>
                <a:srgbClr val="00B0F0"/>
              </a:solidFill>
              <a:latin typeface="+mj-ea"/>
              <a:ea typeface="+mj-ea"/>
            </a:endParaRPr>
          </a:p>
          <a:p>
            <a:pPr fontAlgn="base">
              <a:spcBef>
                <a:spcPts val="600"/>
              </a:spcBef>
              <a:spcAft>
                <a:spcPct val="0"/>
              </a:spcAft>
              <a:buFontTx/>
              <a:buNone/>
            </a:pPr>
            <a:endParaRPr lang="ja-JP" altLang="en-US" sz="700" spc="-100" dirty="0">
              <a:solidFill>
                <a:srgbClr val="00B0F0"/>
              </a:solidFill>
              <a:latin typeface="+mj-ea"/>
              <a:ea typeface="+mj-ea"/>
            </a:endParaRPr>
          </a:p>
        </p:txBody>
      </p:sp>
      <p:sp>
        <p:nvSpPr>
          <p:cNvPr id="31" name="object 37">
            <a:extLst>
              <a:ext uri="{FF2B5EF4-FFF2-40B4-BE49-F238E27FC236}">
                <a16:creationId xmlns:a16="http://schemas.microsoft.com/office/drawing/2014/main" id="{AD21F2D4-C425-4292-BEC9-56B677F53C67}"/>
              </a:ext>
            </a:extLst>
          </p:cNvPr>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spTree>
    <p:extLst>
      <p:ext uri="{BB962C8B-B14F-4D97-AF65-F5344CB8AC3E}">
        <p14:creationId xmlns:p14="http://schemas.microsoft.com/office/powerpoint/2010/main" val="327661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26</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配管施工上の注意点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やむを得ず吸上</a:t>
            </a:r>
            <a:r>
              <a:rPr lang="en-US" altLang="ja-JP" sz="2400" spc="-100" dirty="0">
                <a:solidFill>
                  <a:srgbClr val="000000"/>
                </a:solidFill>
                <a:latin typeface="+mj-ea"/>
                <a:ea typeface="+mj-ea"/>
              </a:rPr>
              <a:t>1</a:t>
            </a:r>
            <a:r>
              <a:rPr lang="ja-JP" altLang="en-US" sz="2400" spc="-100" dirty="0">
                <a:solidFill>
                  <a:srgbClr val="000000"/>
                </a:solidFill>
                <a:latin typeface="+mj-ea"/>
                <a:ea typeface="+mj-ea"/>
              </a:rPr>
              <a:t>本配管となる場合、ポンプ個別に逆止弁を設置してください。</a:t>
            </a:r>
            <a:endParaRPr lang="en-US" altLang="ja-JP" sz="2400" spc="-100" dirty="0">
              <a:solidFill>
                <a:srgbClr val="000000"/>
              </a:solidFill>
              <a:latin typeface="+mj-ea"/>
              <a:ea typeface="+mj-ea"/>
            </a:endParaRPr>
          </a:p>
          <a:p>
            <a:pPr fontAlgn="base">
              <a:spcBef>
                <a:spcPct val="50000"/>
              </a:spcBef>
              <a:spcAft>
                <a:spcPct val="0"/>
              </a:spcAft>
              <a:buFontTx/>
              <a:buNone/>
            </a:pPr>
            <a:r>
              <a:rPr lang="en-US" altLang="ja-JP" sz="2400" b="1" spc="-100" dirty="0">
                <a:solidFill>
                  <a:srgbClr val="FF0000"/>
                </a:solidFill>
                <a:latin typeface="+mj-ea"/>
                <a:ea typeface="+mj-ea"/>
              </a:rPr>
              <a:t>※</a:t>
            </a:r>
            <a:r>
              <a:rPr lang="ja-JP" altLang="en-US" sz="2400" b="1" spc="-100" dirty="0">
                <a:solidFill>
                  <a:srgbClr val="FF0000"/>
                </a:solidFill>
                <a:latin typeface="+mj-ea"/>
                <a:ea typeface="+mj-ea"/>
              </a:rPr>
              <a:t>吸上</a:t>
            </a:r>
            <a:r>
              <a:rPr lang="en-US" altLang="ja-JP" sz="2400" b="1" spc="-100" dirty="0">
                <a:solidFill>
                  <a:srgbClr val="FF0000"/>
                </a:solidFill>
                <a:latin typeface="+mj-ea"/>
                <a:ea typeface="+mj-ea"/>
              </a:rPr>
              <a:t>1</a:t>
            </a:r>
            <a:r>
              <a:rPr lang="ja-JP" altLang="en-US" sz="2400" b="1" spc="-100" dirty="0">
                <a:solidFill>
                  <a:srgbClr val="FF0000"/>
                </a:solidFill>
                <a:latin typeface="+mj-ea"/>
                <a:ea typeface="+mj-ea"/>
              </a:rPr>
              <a:t>本配管を推奨するものではありません</a:t>
            </a:r>
          </a:p>
        </p:txBody>
      </p:sp>
      <p:sp>
        <p:nvSpPr>
          <p:cNvPr id="17" name="object 37">
            <a:extLst>
              <a:ext uri="{FF2B5EF4-FFF2-40B4-BE49-F238E27FC236}">
                <a16:creationId xmlns:a16="http://schemas.microsoft.com/office/drawing/2014/main" id="{3A3CA8B2-0BC3-4786-806B-61BD29A7345A}"/>
              </a:ext>
            </a:extLst>
          </p:cNvPr>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pic>
        <p:nvPicPr>
          <p:cNvPr id="7" name="図 6">
            <a:extLst>
              <a:ext uri="{FF2B5EF4-FFF2-40B4-BE49-F238E27FC236}">
                <a16:creationId xmlns:a16="http://schemas.microsoft.com/office/drawing/2014/main" id="{4A92EA36-7612-4F6C-BC1B-5467877178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5349" y="4067247"/>
            <a:ext cx="5270817" cy="6547159"/>
          </a:xfrm>
          <a:prstGeom prst="rect">
            <a:avLst/>
          </a:prstGeom>
        </p:spPr>
      </p:pic>
      <p:pic>
        <p:nvPicPr>
          <p:cNvPr id="9" name="図 8">
            <a:extLst>
              <a:ext uri="{FF2B5EF4-FFF2-40B4-BE49-F238E27FC236}">
                <a16:creationId xmlns:a16="http://schemas.microsoft.com/office/drawing/2014/main" id="{EF99F377-F5B0-4D8B-80BE-02C95ACEB0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60940" y="3356646"/>
            <a:ext cx="5492540" cy="7017784"/>
          </a:xfrm>
          <a:prstGeom prst="rect">
            <a:avLst/>
          </a:prstGeom>
        </p:spPr>
      </p:pic>
      <p:cxnSp>
        <p:nvCxnSpPr>
          <p:cNvPr id="19" name="直線コネクタ 18">
            <a:extLst>
              <a:ext uri="{FF2B5EF4-FFF2-40B4-BE49-F238E27FC236}">
                <a16:creationId xmlns:a16="http://schemas.microsoft.com/office/drawing/2014/main" id="{87AA5030-2E6D-4B9C-9419-9E3B61BE7876}"/>
              </a:ext>
            </a:extLst>
          </p:cNvPr>
          <p:cNvCxnSpPr>
            <a:cxnSpLocks/>
          </p:cNvCxnSpPr>
          <p:nvPr/>
        </p:nvCxnSpPr>
        <p:spPr>
          <a:xfrm flipV="1">
            <a:off x="2411361" y="8172983"/>
            <a:ext cx="726028" cy="774617"/>
          </a:xfrm>
          <a:prstGeom prst="line">
            <a:avLst/>
          </a:prstGeom>
          <a:ln>
            <a:tailEnd type="oval"/>
          </a:ln>
        </p:spPr>
        <p:style>
          <a:lnRef idx="2">
            <a:schemeClr val="accent2"/>
          </a:lnRef>
          <a:fillRef idx="0">
            <a:schemeClr val="accent2"/>
          </a:fillRef>
          <a:effectRef idx="1">
            <a:schemeClr val="accent2"/>
          </a:effectRef>
          <a:fontRef idx="minor">
            <a:schemeClr val="tx1"/>
          </a:fontRef>
        </p:style>
      </p:cxnSp>
      <p:sp>
        <p:nvSpPr>
          <p:cNvPr id="18" name="Text Box 2">
            <a:extLst>
              <a:ext uri="{FF2B5EF4-FFF2-40B4-BE49-F238E27FC236}">
                <a16:creationId xmlns:a16="http://schemas.microsoft.com/office/drawing/2014/main" id="{2994DCD8-742F-43D2-9438-C3741A38F1C5}"/>
              </a:ext>
            </a:extLst>
          </p:cNvPr>
          <p:cNvSpPr txBox="1">
            <a:spLocks noChangeArrowheads="1"/>
          </p:cNvSpPr>
          <p:nvPr/>
        </p:nvSpPr>
        <p:spPr bwMode="auto">
          <a:xfrm>
            <a:off x="479667" y="8781000"/>
            <a:ext cx="2783269" cy="1077218"/>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600"/>
              </a:spcBef>
              <a:spcAft>
                <a:spcPct val="0"/>
              </a:spcAft>
              <a:buFontTx/>
              <a:buNone/>
            </a:pPr>
            <a:endParaRPr lang="en-US" altLang="ja-JP" sz="700" spc="-100" dirty="0">
              <a:solidFill>
                <a:srgbClr val="00B0F0"/>
              </a:solidFill>
              <a:latin typeface="+mj-ea"/>
              <a:ea typeface="+mj-ea"/>
            </a:endParaRPr>
          </a:p>
          <a:p>
            <a:pPr fontAlgn="base">
              <a:spcBef>
                <a:spcPts val="600"/>
              </a:spcBef>
              <a:spcAft>
                <a:spcPct val="0"/>
              </a:spcAft>
              <a:buFontTx/>
              <a:buNone/>
            </a:pPr>
            <a:r>
              <a:rPr lang="ja-JP" altLang="en-US" sz="2000" spc="-100" dirty="0">
                <a:solidFill>
                  <a:srgbClr val="00B0F0"/>
                </a:solidFill>
                <a:latin typeface="+mj-ea"/>
                <a:ea typeface="+mj-ea"/>
              </a:rPr>
              <a:t>◎ポンプ</a:t>
            </a:r>
            <a:r>
              <a:rPr lang="ja-JP" altLang="en-US" sz="2000" spc="-100" dirty="0">
                <a:solidFill>
                  <a:srgbClr val="FF0000"/>
                </a:solidFill>
                <a:latin typeface="+mj-ea"/>
                <a:ea typeface="+mj-ea"/>
              </a:rPr>
              <a:t>個別に</a:t>
            </a:r>
            <a:r>
              <a:rPr lang="ja-JP" altLang="en-US" sz="2000" spc="-100" dirty="0">
                <a:solidFill>
                  <a:srgbClr val="00B0F0"/>
                </a:solidFill>
                <a:latin typeface="+mj-ea"/>
                <a:ea typeface="+mj-ea"/>
              </a:rPr>
              <a:t>逆止弁を設置してください。</a:t>
            </a:r>
            <a:endParaRPr lang="en-US" altLang="ja-JP" sz="2000" spc="-100" dirty="0">
              <a:solidFill>
                <a:srgbClr val="00B0F0"/>
              </a:solidFill>
              <a:latin typeface="+mj-ea"/>
              <a:ea typeface="+mj-ea"/>
            </a:endParaRPr>
          </a:p>
          <a:p>
            <a:pPr fontAlgn="base">
              <a:spcBef>
                <a:spcPts val="600"/>
              </a:spcBef>
              <a:spcAft>
                <a:spcPct val="0"/>
              </a:spcAft>
              <a:buFontTx/>
              <a:buNone/>
            </a:pPr>
            <a:endParaRPr lang="ja-JP" altLang="en-US" sz="700" spc="-100" dirty="0">
              <a:solidFill>
                <a:srgbClr val="00B0F0"/>
              </a:solidFill>
              <a:latin typeface="+mj-ea"/>
              <a:ea typeface="+mj-ea"/>
            </a:endParaRPr>
          </a:p>
        </p:txBody>
      </p:sp>
      <p:sp>
        <p:nvSpPr>
          <p:cNvPr id="20" name="Text Box 2">
            <a:extLst>
              <a:ext uri="{FF2B5EF4-FFF2-40B4-BE49-F238E27FC236}">
                <a16:creationId xmlns:a16="http://schemas.microsoft.com/office/drawing/2014/main" id="{BFF1C499-E16D-49E8-8BA4-FEACC78938A6}"/>
              </a:ext>
            </a:extLst>
          </p:cNvPr>
          <p:cNvSpPr txBox="1">
            <a:spLocks noChangeArrowheads="1"/>
          </p:cNvSpPr>
          <p:nvPr/>
        </p:nvSpPr>
        <p:spPr bwMode="auto">
          <a:xfrm>
            <a:off x="4244750" y="6343664"/>
            <a:ext cx="2584072" cy="65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en-US" altLang="ja-JP" sz="1800" spc="-100" dirty="0">
                <a:solidFill>
                  <a:srgbClr val="FF0000"/>
                </a:solidFill>
                <a:latin typeface="+mj-ea"/>
                <a:ea typeface="+mj-ea"/>
              </a:rPr>
              <a:t>※</a:t>
            </a:r>
            <a:r>
              <a:rPr lang="ja-JP" altLang="en-US" sz="1800" spc="-100" dirty="0">
                <a:solidFill>
                  <a:srgbClr val="FF0000"/>
                </a:solidFill>
                <a:latin typeface="+mj-ea"/>
                <a:ea typeface="+mj-ea"/>
              </a:rPr>
              <a:t>呼び水用のタップを</a:t>
            </a:r>
            <a:endParaRPr lang="en-US" altLang="ja-JP" sz="1800" spc="-100" dirty="0">
              <a:solidFill>
                <a:srgbClr val="FF0000"/>
              </a:solidFill>
              <a:latin typeface="+mj-ea"/>
              <a:ea typeface="+mj-ea"/>
            </a:endParaRPr>
          </a:p>
          <a:p>
            <a:pPr fontAlgn="base">
              <a:spcBef>
                <a:spcPts val="100"/>
              </a:spcBef>
              <a:spcAft>
                <a:spcPct val="0"/>
              </a:spcAft>
              <a:buFontTx/>
              <a:buNone/>
            </a:pPr>
            <a:r>
              <a:rPr lang="ja-JP" altLang="en-US" sz="1800" spc="-100" dirty="0">
                <a:solidFill>
                  <a:srgbClr val="FF0000"/>
                </a:solidFill>
                <a:latin typeface="+mj-ea"/>
                <a:ea typeface="+mj-ea"/>
              </a:rPr>
              <a:t>設置してください</a:t>
            </a:r>
            <a:endParaRPr lang="ja-JP" altLang="en-US" sz="1800" b="1" spc="-100" dirty="0">
              <a:solidFill>
                <a:srgbClr val="FF0000"/>
              </a:solidFill>
              <a:latin typeface="+mj-ea"/>
              <a:ea typeface="+mj-ea"/>
            </a:endParaRPr>
          </a:p>
        </p:txBody>
      </p:sp>
      <p:cxnSp>
        <p:nvCxnSpPr>
          <p:cNvPr id="21" name="直線コネクタ 20">
            <a:extLst>
              <a:ext uri="{FF2B5EF4-FFF2-40B4-BE49-F238E27FC236}">
                <a16:creationId xmlns:a16="http://schemas.microsoft.com/office/drawing/2014/main" id="{18DB47CF-C844-4E4B-B131-B57FABD20AF3}"/>
              </a:ext>
            </a:extLst>
          </p:cNvPr>
          <p:cNvCxnSpPr>
            <a:cxnSpLocks/>
          </p:cNvCxnSpPr>
          <p:nvPr/>
        </p:nvCxnSpPr>
        <p:spPr>
          <a:xfrm flipH="1">
            <a:off x="4727348" y="7103315"/>
            <a:ext cx="36316" cy="274615"/>
          </a:xfrm>
          <a:prstGeom prst="line">
            <a:avLst/>
          </a:prstGeom>
          <a:ln>
            <a:tailEnd type="oval"/>
          </a:ln>
        </p:spPr>
        <p:style>
          <a:lnRef idx="2">
            <a:schemeClr val="accent2"/>
          </a:lnRef>
          <a:fillRef idx="0">
            <a:schemeClr val="accent2"/>
          </a:fillRef>
          <a:effectRef idx="1">
            <a:schemeClr val="accent2"/>
          </a:effectRef>
          <a:fontRef idx="minor">
            <a:schemeClr val="tx1"/>
          </a:fontRef>
        </p:style>
      </p:cxnSp>
      <p:pic>
        <p:nvPicPr>
          <p:cNvPr id="24" name="グラフィックス 23">
            <a:extLst>
              <a:ext uri="{FF2B5EF4-FFF2-40B4-BE49-F238E27FC236}">
                <a16:creationId xmlns:a16="http://schemas.microsoft.com/office/drawing/2014/main" id="{FA4E25FA-220A-4831-BF28-BF7507DFFC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191258" y="5225609"/>
            <a:ext cx="897628" cy="1553039"/>
          </a:xfrm>
          <a:prstGeom prst="rect">
            <a:avLst/>
          </a:prstGeom>
        </p:spPr>
      </p:pic>
      <p:sp>
        <p:nvSpPr>
          <p:cNvPr id="26" name="Text Box 2">
            <a:extLst>
              <a:ext uri="{FF2B5EF4-FFF2-40B4-BE49-F238E27FC236}">
                <a16:creationId xmlns:a16="http://schemas.microsoft.com/office/drawing/2014/main" id="{81C19EB0-B4AC-4D42-B922-897FD14D2E31}"/>
              </a:ext>
            </a:extLst>
          </p:cNvPr>
          <p:cNvSpPr txBox="1">
            <a:spLocks noChangeArrowheads="1"/>
          </p:cNvSpPr>
          <p:nvPr/>
        </p:nvSpPr>
        <p:spPr bwMode="auto">
          <a:xfrm>
            <a:off x="11125779" y="1642756"/>
            <a:ext cx="3171373" cy="523220"/>
          </a:xfrm>
          <a:prstGeom prst="rect">
            <a:avLst/>
          </a:prstGeom>
          <a:solidFill>
            <a:schemeClr val="bg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FF3300"/>
                </a:solidFill>
                <a:latin typeface="+mj-ea"/>
                <a:ea typeface="+mj-ea"/>
              </a:rPr>
              <a:t>吸込み配管図（例</a:t>
            </a:r>
            <a:r>
              <a:rPr lang="en-US" altLang="ja-JP" sz="2800" b="1" spc="-100" dirty="0">
                <a:solidFill>
                  <a:srgbClr val="FF3300"/>
                </a:solidFill>
                <a:latin typeface="+mj-ea"/>
                <a:ea typeface="+mj-ea"/>
              </a:rPr>
              <a:t>)</a:t>
            </a:r>
            <a:endParaRPr lang="ja-JP" altLang="en-US" sz="2800" b="1" spc="-100" dirty="0">
              <a:solidFill>
                <a:srgbClr val="FF3300"/>
              </a:solidFill>
              <a:latin typeface="+mj-ea"/>
              <a:ea typeface="+mj-ea"/>
            </a:endParaRPr>
          </a:p>
        </p:txBody>
      </p:sp>
      <p:cxnSp>
        <p:nvCxnSpPr>
          <p:cNvPr id="27" name="直線矢印コネクタ 26">
            <a:extLst>
              <a:ext uri="{FF2B5EF4-FFF2-40B4-BE49-F238E27FC236}">
                <a16:creationId xmlns:a16="http://schemas.microsoft.com/office/drawing/2014/main" id="{EB47BC4C-F5E6-483E-9D73-B5EA08D7891C}"/>
              </a:ext>
            </a:extLst>
          </p:cNvPr>
          <p:cNvCxnSpPr>
            <a:cxnSpLocks/>
          </p:cNvCxnSpPr>
          <p:nvPr/>
        </p:nvCxnSpPr>
        <p:spPr>
          <a:xfrm flipV="1">
            <a:off x="4849575" y="8533023"/>
            <a:ext cx="0" cy="700678"/>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449D909F-03C8-411E-8688-7F21FF7EEAE3}"/>
              </a:ext>
            </a:extLst>
          </p:cNvPr>
          <p:cNvCxnSpPr>
            <a:cxnSpLocks/>
          </p:cNvCxnSpPr>
          <p:nvPr/>
        </p:nvCxnSpPr>
        <p:spPr>
          <a:xfrm flipH="1" flipV="1">
            <a:off x="4271811" y="8100975"/>
            <a:ext cx="468052" cy="250097"/>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E56DD93-3C51-4F62-AEDE-C7759819CE88}"/>
              </a:ext>
            </a:extLst>
          </p:cNvPr>
          <p:cNvCxnSpPr>
            <a:cxnSpLocks/>
          </p:cNvCxnSpPr>
          <p:nvPr/>
        </p:nvCxnSpPr>
        <p:spPr>
          <a:xfrm flipH="1" flipV="1">
            <a:off x="4018084" y="7406541"/>
            <a:ext cx="507455" cy="237862"/>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57C2107A-9500-4C77-8C26-91F44BA09B4D}"/>
              </a:ext>
            </a:extLst>
          </p:cNvPr>
          <p:cNvCxnSpPr>
            <a:cxnSpLocks/>
          </p:cNvCxnSpPr>
          <p:nvPr/>
        </p:nvCxnSpPr>
        <p:spPr>
          <a:xfrm flipV="1">
            <a:off x="4217805" y="7776939"/>
            <a:ext cx="307734" cy="209818"/>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DE907A0A-874B-4559-B07A-43CB0467C631}"/>
              </a:ext>
            </a:extLst>
          </p:cNvPr>
          <p:cNvCxnSpPr>
            <a:cxnSpLocks/>
          </p:cNvCxnSpPr>
          <p:nvPr/>
        </p:nvCxnSpPr>
        <p:spPr>
          <a:xfrm flipV="1">
            <a:off x="10916508" y="7380895"/>
            <a:ext cx="280836" cy="186449"/>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36E72E3A-51C1-4181-8F83-23B924DA5B59}"/>
              </a:ext>
            </a:extLst>
          </p:cNvPr>
          <p:cNvCxnSpPr>
            <a:cxnSpLocks/>
          </p:cNvCxnSpPr>
          <p:nvPr/>
        </p:nvCxnSpPr>
        <p:spPr>
          <a:xfrm flipV="1">
            <a:off x="11504317" y="8182684"/>
            <a:ext cx="0" cy="700678"/>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4BE0621B-F56F-4606-984F-2AE0D1B14161}"/>
              </a:ext>
            </a:extLst>
          </p:cNvPr>
          <p:cNvCxnSpPr>
            <a:cxnSpLocks/>
          </p:cNvCxnSpPr>
          <p:nvPr/>
        </p:nvCxnSpPr>
        <p:spPr>
          <a:xfrm flipH="1" flipV="1">
            <a:off x="10913016" y="7755944"/>
            <a:ext cx="468052" cy="250097"/>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5BC9D823-E213-40C0-A9E6-2015CBDACB11}"/>
              </a:ext>
            </a:extLst>
          </p:cNvPr>
          <p:cNvCxnSpPr>
            <a:cxnSpLocks/>
          </p:cNvCxnSpPr>
          <p:nvPr/>
        </p:nvCxnSpPr>
        <p:spPr>
          <a:xfrm>
            <a:off x="10296200" y="7414242"/>
            <a:ext cx="253072" cy="153102"/>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1B86CF0A-2668-4E8C-BBFA-D4BB2A68E9EC}"/>
              </a:ext>
            </a:extLst>
          </p:cNvPr>
          <p:cNvCxnSpPr>
            <a:cxnSpLocks/>
          </p:cNvCxnSpPr>
          <p:nvPr/>
        </p:nvCxnSpPr>
        <p:spPr>
          <a:xfrm flipH="1" flipV="1">
            <a:off x="10667483" y="6978267"/>
            <a:ext cx="468052" cy="250097"/>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CED15D75-ECA5-4D30-8B71-DADA439B97A1}"/>
              </a:ext>
            </a:extLst>
          </p:cNvPr>
          <p:cNvCxnSpPr>
            <a:cxnSpLocks/>
          </p:cNvCxnSpPr>
          <p:nvPr/>
        </p:nvCxnSpPr>
        <p:spPr>
          <a:xfrm>
            <a:off x="9757184" y="6948847"/>
            <a:ext cx="252083" cy="323877"/>
          </a:xfrm>
          <a:prstGeom prst="straightConnector1">
            <a:avLst/>
          </a:prstGeom>
          <a:ln w="539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6A309D98-C796-40CA-8CA3-486D2E20F435}"/>
              </a:ext>
            </a:extLst>
          </p:cNvPr>
          <p:cNvCxnSpPr>
            <a:cxnSpLocks/>
          </p:cNvCxnSpPr>
          <p:nvPr/>
        </p:nvCxnSpPr>
        <p:spPr>
          <a:xfrm>
            <a:off x="9705838" y="7760970"/>
            <a:ext cx="253072" cy="153102"/>
          </a:xfrm>
          <a:prstGeom prst="straightConnector1">
            <a:avLst/>
          </a:prstGeom>
          <a:ln w="539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45BAC564-3612-458D-8915-90EEB9E93475}"/>
              </a:ext>
            </a:extLst>
          </p:cNvPr>
          <p:cNvCxnSpPr>
            <a:cxnSpLocks/>
          </p:cNvCxnSpPr>
          <p:nvPr/>
        </p:nvCxnSpPr>
        <p:spPr>
          <a:xfrm>
            <a:off x="9156908" y="7272724"/>
            <a:ext cx="252083" cy="323877"/>
          </a:xfrm>
          <a:prstGeom prst="straightConnector1">
            <a:avLst/>
          </a:prstGeom>
          <a:ln w="539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 Box 2">
            <a:extLst>
              <a:ext uri="{FF2B5EF4-FFF2-40B4-BE49-F238E27FC236}">
                <a16:creationId xmlns:a16="http://schemas.microsoft.com/office/drawing/2014/main" id="{FEDD64DC-8D9F-4765-9C9F-9AE80D7CB28C}"/>
              </a:ext>
            </a:extLst>
          </p:cNvPr>
          <p:cNvSpPr txBox="1">
            <a:spLocks noChangeArrowheads="1"/>
          </p:cNvSpPr>
          <p:nvPr/>
        </p:nvSpPr>
        <p:spPr bwMode="auto">
          <a:xfrm>
            <a:off x="8613811" y="7221492"/>
            <a:ext cx="804385" cy="37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ja-JP" altLang="en-US" sz="1800" b="1" spc="-100" dirty="0">
                <a:solidFill>
                  <a:schemeClr val="bg1"/>
                </a:solidFill>
                <a:latin typeface="+mj-ea"/>
                <a:ea typeface="+mj-ea"/>
              </a:rPr>
              <a:t>エア</a:t>
            </a:r>
          </a:p>
        </p:txBody>
      </p:sp>
      <p:sp>
        <p:nvSpPr>
          <p:cNvPr id="57" name="Text Box 2">
            <a:extLst>
              <a:ext uri="{FF2B5EF4-FFF2-40B4-BE49-F238E27FC236}">
                <a16:creationId xmlns:a16="http://schemas.microsoft.com/office/drawing/2014/main" id="{3C4E3262-523E-4881-BAF0-BAFE37786E6F}"/>
              </a:ext>
            </a:extLst>
          </p:cNvPr>
          <p:cNvSpPr txBox="1">
            <a:spLocks noChangeArrowheads="1"/>
          </p:cNvSpPr>
          <p:nvPr/>
        </p:nvSpPr>
        <p:spPr bwMode="auto">
          <a:xfrm>
            <a:off x="9261330" y="6941908"/>
            <a:ext cx="804385" cy="37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ja-JP" altLang="en-US" sz="1800" b="1" spc="-100" dirty="0">
                <a:solidFill>
                  <a:schemeClr val="bg1"/>
                </a:solidFill>
                <a:latin typeface="+mj-ea"/>
                <a:ea typeface="+mj-ea"/>
              </a:rPr>
              <a:t>エア</a:t>
            </a:r>
          </a:p>
        </p:txBody>
      </p:sp>
      <p:sp>
        <p:nvSpPr>
          <p:cNvPr id="58" name="Text Box 2">
            <a:extLst>
              <a:ext uri="{FF2B5EF4-FFF2-40B4-BE49-F238E27FC236}">
                <a16:creationId xmlns:a16="http://schemas.microsoft.com/office/drawing/2014/main" id="{BEE90183-1393-4E8A-85E0-13B074F3C8A2}"/>
              </a:ext>
            </a:extLst>
          </p:cNvPr>
          <p:cNvSpPr txBox="1">
            <a:spLocks noChangeArrowheads="1"/>
          </p:cNvSpPr>
          <p:nvPr/>
        </p:nvSpPr>
        <p:spPr bwMode="auto">
          <a:xfrm>
            <a:off x="10315762" y="8126054"/>
            <a:ext cx="831280" cy="370098"/>
          </a:xfrm>
          <a:prstGeom prst="rect">
            <a:avLst/>
          </a:prstGeom>
          <a:solidFill>
            <a:schemeClr val="accent1"/>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1800" b="1" spc="-100" dirty="0">
                <a:solidFill>
                  <a:schemeClr val="bg1"/>
                </a:solidFill>
                <a:latin typeface="+mj-ea"/>
                <a:ea typeface="+mj-ea"/>
              </a:rPr>
              <a:t>負 圧</a:t>
            </a:r>
          </a:p>
        </p:txBody>
      </p:sp>
      <p:cxnSp>
        <p:nvCxnSpPr>
          <p:cNvPr id="60" name="直線コネクタ 59">
            <a:extLst>
              <a:ext uri="{FF2B5EF4-FFF2-40B4-BE49-F238E27FC236}">
                <a16:creationId xmlns:a16="http://schemas.microsoft.com/office/drawing/2014/main" id="{51C839B5-A1E4-49E4-8BF6-4A400478BC3A}"/>
              </a:ext>
            </a:extLst>
          </p:cNvPr>
          <p:cNvCxnSpPr>
            <a:cxnSpLocks/>
          </p:cNvCxnSpPr>
          <p:nvPr/>
        </p:nvCxnSpPr>
        <p:spPr>
          <a:xfrm flipV="1">
            <a:off x="10667483" y="7660805"/>
            <a:ext cx="63919" cy="462983"/>
          </a:xfrm>
          <a:prstGeom prst="line">
            <a:avLst/>
          </a:prstGeom>
          <a:ln>
            <a:tailEnd type="oval"/>
          </a:ln>
        </p:spPr>
        <p:style>
          <a:lnRef idx="2">
            <a:schemeClr val="accent2"/>
          </a:lnRef>
          <a:fillRef idx="0">
            <a:schemeClr val="accent2"/>
          </a:fillRef>
          <a:effectRef idx="1">
            <a:schemeClr val="accent2"/>
          </a:effectRef>
          <a:fontRef idx="minor">
            <a:schemeClr val="tx1"/>
          </a:fontRef>
        </p:style>
      </p:cxnSp>
      <p:sp>
        <p:nvSpPr>
          <p:cNvPr id="62" name="Text Box 2">
            <a:extLst>
              <a:ext uri="{FF2B5EF4-FFF2-40B4-BE49-F238E27FC236}">
                <a16:creationId xmlns:a16="http://schemas.microsoft.com/office/drawing/2014/main" id="{BBD57319-820F-43BC-84D3-1A73370A5F9D}"/>
              </a:ext>
            </a:extLst>
          </p:cNvPr>
          <p:cNvSpPr txBox="1">
            <a:spLocks noChangeArrowheads="1"/>
          </p:cNvSpPr>
          <p:nvPr/>
        </p:nvSpPr>
        <p:spPr bwMode="auto">
          <a:xfrm>
            <a:off x="10913016" y="3778749"/>
            <a:ext cx="323665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en-US" altLang="ja-JP" sz="1800" spc="-100" dirty="0">
                <a:solidFill>
                  <a:srgbClr val="0070C0"/>
                </a:solidFill>
                <a:latin typeface="+mj-ea"/>
                <a:ea typeface="+mj-ea"/>
              </a:rPr>
              <a:t>※</a:t>
            </a:r>
            <a:r>
              <a:rPr lang="ja-JP" altLang="en-US" sz="1800" spc="-100" dirty="0">
                <a:solidFill>
                  <a:srgbClr val="0070C0"/>
                </a:solidFill>
                <a:latin typeface="+mj-ea"/>
                <a:ea typeface="+mj-ea"/>
              </a:rPr>
              <a:t>ポンプ運転中に吸込配管内の圧力が負圧になると、停止中のポンプ内部も負圧となり、グランドパッキンや摩耗したメカニカルシールから空気を吸ったポンプが次に起動する際に揚水不能に至るおそれがある。</a:t>
            </a:r>
            <a:endParaRPr lang="ja-JP" altLang="en-US" sz="1800" b="1" spc="-100" dirty="0">
              <a:solidFill>
                <a:srgbClr val="0070C0"/>
              </a:solidFill>
              <a:latin typeface="+mj-ea"/>
              <a:ea typeface="+mj-ea"/>
            </a:endParaRPr>
          </a:p>
        </p:txBody>
      </p:sp>
      <p:sp>
        <p:nvSpPr>
          <p:cNvPr id="63" name="Text Box 2">
            <a:extLst>
              <a:ext uri="{FF2B5EF4-FFF2-40B4-BE49-F238E27FC236}">
                <a16:creationId xmlns:a16="http://schemas.microsoft.com/office/drawing/2014/main" id="{720169CF-6624-40CB-AA58-F26FD5DACAF3}"/>
              </a:ext>
            </a:extLst>
          </p:cNvPr>
          <p:cNvSpPr txBox="1">
            <a:spLocks noChangeArrowheads="1"/>
          </p:cNvSpPr>
          <p:nvPr/>
        </p:nvSpPr>
        <p:spPr bwMode="auto">
          <a:xfrm>
            <a:off x="6306166" y="8700214"/>
            <a:ext cx="33077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en-US" altLang="ja-JP" sz="1800" spc="-100" dirty="0">
                <a:solidFill>
                  <a:srgbClr val="0070C0"/>
                </a:solidFill>
                <a:latin typeface="+mj-ea"/>
                <a:ea typeface="+mj-ea"/>
              </a:rPr>
              <a:t>※</a:t>
            </a:r>
            <a:r>
              <a:rPr lang="ja-JP" altLang="en-US" sz="1800" spc="-100" dirty="0">
                <a:solidFill>
                  <a:srgbClr val="0070C0"/>
                </a:solidFill>
                <a:latin typeface="+mj-ea"/>
                <a:ea typeface="+mj-ea"/>
              </a:rPr>
              <a:t>流込み方式であっても水位と配管抵抗の大きさにより配管内が負圧になることもあるため逆止弁が必要な場合がある。</a:t>
            </a:r>
            <a:endParaRPr lang="ja-JP" altLang="en-US" sz="1800" b="1" spc="-100" dirty="0">
              <a:solidFill>
                <a:srgbClr val="0070C0"/>
              </a:solidFill>
              <a:latin typeface="+mj-ea"/>
              <a:ea typeface="+mj-ea"/>
            </a:endParaRPr>
          </a:p>
        </p:txBody>
      </p:sp>
      <p:sp>
        <p:nvSpPr>
          <p:cNvPr id="65" name="Text Box 2">
            <a:extLst>
              <a:ext uri="{FF2B5EF4-FFF2-40B4-BE49-F238E27FC236}">
                <a16:creationId xmlns:a16="http://schemas.microsoft.com/office/drawing/2014/main" id="{E753E706-AC53-4784-B713-5814E9084AE3}"/>
              </a:ext>
            </a:extLst>
          </p:cNvPr>
          <p:cNvSpPr txBox="1">
            <a:spLocks noChangeArrowheads="1"/>
          </p:cNvSpPr>
          <p:nvPr/>
        </p:nvSpPr>
        <p:spPr bwMode="auto">
          <a:xfrm>
            <a:off x="3514133" y="4297250"/>
            <a:ext cx="4730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ts val="100"/>
              </a:spcBef>
              <a:spcAft>
                <a:spcPct val="0"/>
              </a:spcAft>
              <a:buFontTx/>
              <a:buNone/>
            </a:pPr>
            <a:r>
              <a:rPr lang="ja-JP" altLang="en-US" sz="1800" spc="-100" dirty="0">
                <a:solidFill>
                  <a:srgbClr val="FF0000"/>
                </a:solidFill>
                <a:latin typeface="+mj-ea"/>
                <a:ea typeface="+mj-ea"/>
              </a:rPr>
              <a:t>≪既存の改修などやむを得ない場合のみ≫</a:t>
            </a:r>
            <a:endParaRPr lang="ja-JP" altLang="en-US" sz="1800" b="1" spc="-100" dirty="0">
              <a:solidFill>
                <a:srgbClr val="FF0000"/>
              </a:solidFill>
              <a:latin typeface="+mj-ea"/>
              <a:ea typeface="+mj-ea"/>
            </a:endParaRPr>
          </a:p>
        </p:txBody>
      </p:sp>
    </p:spTree>
    <p:extLst>
      <p:ext uri="{BB962C8B-B14F-4D97-AF65-F5344CB8AC3E}">
        <p14:creationId xmlns:p14="http://schemas.microsoft.com/office/powerpoint/2010/main" val="257238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1758BD12-05A3-4918-AAD4-75946BCD88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62926" y="3307741"/>
            <a:ext cx="6106726" cy="6963325"/>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27</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配管施工上の注意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27763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横引き配管には勾配をつけ、エア溜まりができないようにしてください。</a:t>
            </a:r>
          </a:p>
        </p:txBody>
      </p:sp>
      <p:sp>
        <p:nvSpPr>
          <p:cNvPr id="26" name="object 37">
            <a:extLst>
              <a:ext uri="{FF2B5EF4-FFF2-40B4-BE49-F238E27FC236}">
                <a16:creationId xmlns:a16="http://schemas.microsoft.com/office/drawing/2014/main" id="{4EFFC517-3AA4-4304-B382-57079850B10B}"/>
              </a:ext>
            </a:extLst>
          </p:cNvPr>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エアロック</a:t>
            </a:r>
            <a:r>
              <a:rPr lang="en-US" altLang="ja-JP" sz="3200" dirty="0">
                <a:ln w="9525">
                  <a:solidFill>
                    <a:srgbClr val="1D2087"/>
                  </a:solidFill>
                </a:ln>
                <a:latin typeface="+mn-ea"/>
                <a:cs typeface="YuGothic"/>
              </a:rPr>
              <a:t>(</a:t>
            </a:r>
            <a:r>
              <a:rPr lang="ja-JP" altLang="en-US" sz="3200"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エア噛み）</a:t>
            </a:r>
            <a:endParaRPr lang="en-US" altLang="ja-JP" sz="3200" dirty="0">
              <a:ln w="9525">
                <a:solidFill>
                  <a:srgbClr val="1D2087"/>
                </a:solidFill>
              </a:ln>
              <a:latin typeface="+mn-ea"/>
              <a:cs typeface="YuGothic"/>
            </a:endParaRPr>
          </a:p>
        </p:txBody>
      </p:sp>
      <p:sp>
        <p:nvSpPr>
          <p:cNvPr id="27" name="Text Box 2">
            <a:extLst>
              <a:ext uri="{FF2B5EF4-FFF2-40B4-BE49-F238E27FC236}">
                <a16:creationId xmlns:a16="http://schemas.microsoft.com/office/drawing/2014/main" id="{9D741107-4535-43BB-87A1-43DAD3814719}"/>
              </a:ext>
            </a:extLst>
          </p:cNvPr>
          <p:cNvSpPr txBox="1">
            <a:spLocks noChangeArrowheads="1"/>
          </p:cNvSpPr>
          <p:nvPr/>
        </p:nvSpPr>
        <p:spPr bwMode="auto">
          <a:xfrm>
            <a:off x="10911291" y="8340094"/>
            <a:ext cx="2340260" cy="523220"/>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0070C0"/>
                </a:solidFill>
                <a:latin typeface="+mj-ea"/>
                <a:ea typeface="+mj-ea"/>
              </a:rPr>
              <a:t>＜吸上げ＞</a:t>
            </a:r>
          </a:p>
        </p:txBody>
      </p:sp>
      <p:pic>
        <p:nvPicPr>
          <p:cNvPr id="7" name="図 6">
            <a:extLst>
              <a:ext uri="{FF2B5EF4-FFF2-40B4-BE49-F238E27FC236}">
                <a16:creationId xmlns:a16="http://schemas.microsoft.com/office/drawing/2014/main" id="{5658949F-41A2-4386-AE76-28F112E96BE9}"/>
              </a:ext>
            </a:extLst>
          </p:cNvPr>
          <p:cNvPicPr>
            <a:picLocks noChangeAspect="1"/>
          </p:cNvPicPr>
          <p:nvPr/>
        </p:nvPicPr>
        <p:blipFill>
          <a:blip r:embed="rId4"/>
          <a:stretch>
            <a:fillRect/>
          </a:stretch>
        </p:blipFill>
        <p:spPr>
          <a:xfrm>
            <a:off x="570810" y="3498723"/>
            <a:ext cx="6620799" cy="4839375"/>
          </a:xfrm>
          <a:prstGeom prst="rect">
            <a:avLst/>
          </a:prstGeom>
        </p:spPr>
      </p:pic>
      <p:sp>
        <p:nvSpPr>
          <p:cNvPr id="30" name="Text Box 2">
            <a:extLst>
              <a:ext uri="{FF2B5EF4-FFF2-40B4-BE49-F238E27FC236}">
                <a16:creationId xmlns:a16="http://schemas.microsoft.com/office/drawing/2014/main" id="{0F70EC0C-72E3-45E4-82F0-AE82B625B753}"/>
              </a:ext>
            </a:extLst>
          </p:cNvPr>
          <p:cNvSpPr txBox="1">
            <a:spLocks noChangeArrowheads="1"/>
          </p:cNvSpPr>
          <p:nvPr/>
        </p:nvSpPr>
        <p:spPr bwMode="auto">
          <a:xfrm>
            <a:off x="2666430" y="8341185"/>
            <a:ext cx="2340260" cy="523220"/>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rgbClr val="0070C0"/>
                </a:solidFill>
                <a:latin typeface="+mj-ea"/>
                <a:ea typeface="+mj-ea"/>
              </a:rPr>
              <a:t>＜流込み＞</a:t>
            </a:r>
          </a:p>
        </p:txBody>
      </p:sp>
      <p:sp>
        <p:nvSpPr>
          <p:cNvPr id="31" name="Text Box 2">
            <a:extLst>
              <a:ext uri="{FF2B5EF4-FFF2-40B4-BE49-F238E27FC236}">
                <a16:creationId xmlns:a16="http://schemas.microsoft.com/office/drawing/2014/main" id="{43632114-11B8-4912-8A71-B16BB50B95D6}"/>
              </a:ext>
            </a:extLst>
          </p:cNvPr>
          <p:cNvSpPr txBox="1">
            <a:spLocks noChangeArrowheads="1"/>
          </p:cNvSpPr>
          <p:nvPr/>
        </p:nvSpPr>
        <p:spPr bwMode="auto">
          <a:xfrm>
            <a:off x="8209012" y="4561184"/>
            <a:ext cx="2340260" cy="1461939"/>
          </a:xfrm>
          <a:prstGeom prst="rect">
            <a:avLst/>
          </a:prstGeom>
          <a:solidFill>
            <a:srgbClr val="FFFF00"/>
          </a:solid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b="1" spc="-100" dirty="0">
                <a:solidFill>
                  <a:srgbClr val="FF0000"/>
                </a:solidFill>
                <a:latin typeface="+mj-ea"/>
                <a:ea typeface="+mj-ea"/>
              </a:rPr>
              <a:t>鳥居配管は</a:t>
            </a:r>
            <a:r>
              <a:rPr lang="en-US" altLang="ja-JP" sz="2400" b="1" spc="-100" dirty="0">
                <a:solidFill>
                  <a:srgbClr val="FF0000"/>
                </a:solidFill>
                <a:latin typeface="+mj-ea"/>
                <a:ea typeface="+mj-ea"/>
              </a:rPr>
              <a:t>NG</a:t>
            </a:r>
          </a:p>
          <a:p>
            <a:pPr fontAlgn="base">
              <a:spcBef>
                <a:spcPts val="600"/>
              </a:spcBef>
              <a:spcAft>
                <a:spcPct val="0"/>
              </a:spcAft>
              <a:buFontTx/>
              <a:buNone/>
            </a:pPr>
            <a:r>
              <a:rPr lang="ja-JP" altLang="en-US" sz="2000" b="1" spc="-100" dirty="0">
                <a:solidFill>
                  <a:schemeClr val="tx1">
                    <a:lumMod val="65000"/>
                    <a:lumOff val="35000"/>
                  </a:schemeClr>
                </a:solidFill>
                <a:latin typeface="+mj-ea"/>
                <a:ea typeface="+mj-ea"/>
              </a:rPr>
              <a:t>エア溜まりが発生し、揚水不能に至る恐れがあります。</a:t>
            </a:r>
          </a:p>
        </p:txBody>
      </p:sp>
      <p:cxnSp>
        <p:nvCxnSpPr>
          <p:cNvPr id="32" name="直線コネクタ 31">
            <a:extLst>
              <a:ext uri="{FF2B5EF4-FFF2-40B4-BE49-F238E27FC236}">
                <a16:creationId xmlns:a16="http://schemas.microsoft.com/office/drawing/2014/main" id="{AA33B1D8-17FA-4618-ABA3-EFE78F36D7E8}"/>
              </a:ext>
            </a:extLst>
          </p:cNvPr>
          <p:cNvCxnSpPr>
            <a:cxnSpLocks/>
          </p:cNvCxnSpPr>
          <p:nvPr/>
        </p:nvCxnSpPr>
        <p:spPr>
          <a:xfrm>
            <a:off x="10189232" y="5918410"/>
            <a:ext cx="171931" cy="639502"/>
          </a:xfrm>
          <a:prstGeom prst="line">
            <a:avLst/>
          </a:prstGeom>
          <a:ln>
            <a:tailEnd type="ova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95107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28</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音 </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振動　　</a:t>
            </a:r>
          </a:p>
        </p:txBody>
      </p:sp>
      <p:pic>
        <p:nvPicPr>
          <p:cNvPr id="16" name="Picture 4" descr="C:\Users\2010008\Pictures\533-free-peoples.png"/>
          <p:cNvPicPr>
            <a:picLocks noChangeAspect="1" noChangeArrowheads="1"/>
          </p:cNvPicPr>
          <p:nvPr/>
        </p:nvPicPr>
        <p:blipFill rotWithShape="1">
          <a:blip r:embed="rId3">
            <a:extLst>
              <a:ext uri="{28A0092B-C50C-407E-A947-70E740481C1C}">
                <a14:useLocalDpi xmlns:a14="http://schemas.microsoft.com/office/drawing/2010/main" val="0"/>
              </a:ext>
            </a:extLst>
          </a:blip>
          <a:srcRect l="6588" r="18548"/>
          <a:stretch/>
        </p:blipFill>
        <p:spPr bwMode="auto">
          <a:xfrm flipH="1">
            <a:off x="677030" y="4636059"/>
            <a:ext cx="4317729" cy="38532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2010008\Pictures\099-free-peoples.png"/>
          <p:cNvPicPr>
            <a:picLocks noChangeAspect="1" noChangeArrowheads="1"/>
          </p:cNvPicPr>
          <p:nvPr/>
        </p:nvPicPr>
        <p:blipFill rotWithShape="1">
          <a:blip r:embed="rId4">
            <a:extLst>
              <a:ext uri="{28A0092B-C50C-407E-A947-70E740481C1C}">
                <a14:useLocalDpi xmlns:a14="http://schemas.microsoft.com/office/drawing/2010/main" val="0"/>
              </a:ext>
            </a:extLst>
          </a:blip>
          <a:srcRect l="9859" r="9488"/>
          <a:stretch/>
        </p:blipFill>
        <p:spPr bwMode="auto">
          <a:xfrm flipH="1">
            <a:off x="10261240" y="4669319"/>
            <a:ext cx="3854617" cy="3269677"/>
          </a:xfrm>
          <a:prstGeom prst="rect">
            <a:avLst/>
          </a:prstGeom>
          <a:noFill/>
          <a:extLst>
            <a:ext uri="{909E8E84-426E-40DD-AFC4-6F175D3DCCD1}">
              <a14:hiddenFill xmlns:a14="http://schemas.microsoft.com/office/drawing/2010/main">
                <a:solidFill>
                  <a:srgbClr val="FFFFFF"/>
                </a:solidFill>
              </a14:hiddenFill>
            </a:ext>
          </a:extLst>
        </p:spPr>
      </p:pic>
      <p:sp>
        <p:nvSpPr>
          <p:cNvPr id="5" name="ストライプ矢印 4"/>
          <p:cNvSpPr/>
          <p:nvPr/>
        </p:nvSpPr>
        <p:spPr>
          <a:xfrm>
            <a:off x="4994758" y="4212664"/>
            <a:ext cx="5494357" cy="4039302"/>
          </a:xfrm>
          <a:prstGeom prst="stripedRightArrow">
            <a:avLst>
              <a:gd name="adj1" fmla="val 50000"/>
              <a:gd name="adj2" fmla="val 50010"/>
            </a:avLst>
          </a:prstGeom>
          <a:gradFill flip="none" rotWithShape="1">
            <a:gsLst>
              <a:gs pos="0">
                <a:srgbClr val="CEEDFE"/>
              </a:gs>
              <a:gs pos="99000">
                <a:schemeClr val="accent1">
                  <a:tint val="50000"/>
                  <a:shade val="100000"/>
                  <a:satMod val="350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rot="691170">
            <a:off x="1676772" y="3849835"/>
            <a:ext cx="3579105" cy="1200329"/>
          </a:xfrm>
          <a:prstGeom prst="rect">
            <a:avLst/>
          </a:prstGeom>
          <a:noFill/>
        </p:spPr>
        <p:txBody>
          <a:bodyPr wrap="square" rtlCol="0">
            <a:spAutoFit/>
          </a:bodyPr>
          <a:lstStyle/>
          <a:p>
            <a:r>
              <a:rPr kumimoji="1" lang="ja-JP" altLang="en-US" sz="7200" dirty="0">
                <a:ln w="0"/>
                <a:gradFill>
                  <a:gsLst>
                    <a:gs pos="21000">
                      <a:srgbClr val="53575C"/>
                    </a:gs>
                    <a:gs pos="88000">
                      <a:srgbClr val="C5C7CA"/>
                    </a:gs>
                  </a:gsLst>
                  <a:lin ang="5400000"/>
                </a:gradFill>
                <a:latin typeface="HGP創英角ｺﾞｼｯｸUB" panose="020B0900000000000000" pitchFamily="50" charset="-128"/>
                <a:ea typeface="HGP創英角ｺﾞｼｯｸUB" panose="020B0900000000000000" pitchFamily="50" charset="-128"/>
              </a:rPr>
              <a:t>ドーン！</a:t>
            </a:r>
          </a:p>
        </p:txBody>
      </p:sp>
      <p:sp>
        <p:nvSpPr>
          <p:cNvPr id="2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684607" y="5519328"/>
            <a:ext cx="480450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振動は、空気</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気体</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・水</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液体</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金属やコンクリート</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固体</a:t>
            </a:r>
            <a:r>
              <a:rPr lang="en-US" altLang="ja-JP" sz="2400" spc="-100" dirty="0">
                <a:solidFill>
                  <a:srgbClr val="000000"/>
                </a:solidFill>
                <a:latin typeface="+mj-ea"/>
                <a:ea typeface="+mj-ea"/>
              </a:rPr>
              <a:t>)</a:t>
            </a:r>
            <a:r>
              <a:rPr lang="ja-JP" altLang="en-US" sz="2400" spc="-100" dirty="0">
                <a:solidFill>
                  <a:srgbClr val="000000"/>
                </a:solidFill>
                <a:latin typeface="+mj-ea"/>
                <a:ea typeface="+mj-ea"/>
              </a:rPr>
              <a:t>などを</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伝わり届きます。</a:t>
            </a:r>
          </a:p>
        </p:txBody>
      </p:sp>
    </p:spTree>
    <p:extLst>
      <p:ext uri="{BB962C8B-B14F-4D97-AF65-F5344CB8AC3E}">
        <p14:creationId xmlns:p14="http://schemas.microsoft.com/office/powerpoint/2010/main" val="3406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29</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　　</a:t>
            </a:r>
          </a:p>
        </p:txBody>
      </p:sp>
      <p:pic>
        <p:nvPicPr>
          <p:cNvPr id="9" name="図 8">
            <a:extLst>
              <a:ext uri="{FF2B5EF4-FFF2-40B4-BE49-F238E27FC236}">
                <a16:creationId xmlns:a16="http://schemas.microsoft.com/office/drawing/2014/main" id="{D0FA241E-34F6-4B32-8D82-B79D0D7CEA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56384" y="2791182"/>
            <a:ext cx="9181020" cy="7237156"/>
          </a:xfrm>
          <a:prstGeom prst="rect">
            <a:avLst/>
          </a:prstGeom>
        </p:spPr>
      </p:pic>
      <p:sp>
        <p:nvSpPr>
          <p:cNvPr id="16" name="Text Box 2">
            <a:extLst>
              <a:ext uri="{FF2B5EF4-FFF2-40B4-BE49-F238E27FC236}">
                <a16:creationId xmlns:a16="http://schemas.microsoft.com/office/drawing/2014/main" id="{4498D026-70FF-4396-A8A2-74A449F8A93D}"/>
              </a:ext>
            </a:extLst>
          </p:cNvPr>
          <p:cNvSpPr txBox="1">
            <a:spLocks noChangeArrowheads="1"/>
          </p:cNvSpPr>
          <p:nvPr/>
        </p:nvSpPr>
        <p:spPr bwMode="auto">
          <a:xfrm>
            <a:off x="6768852" y="3713257"/>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FF0000"/>
                </a:solidFill>
                <a:latin typeface="+mj-ea"/>
                <a:ea typeface="+mj-ea"/>
              </a:rPr>
              <a:t>個体伝播音</a:t>
            </a:r>
          </a:p>
        </p:txBody>
      </p:sp>
      <p:sp>
        <p:nvSpPr>
          <p:cNvPr id="17" name="Text Box 2">
            <a:extLst>
              <a:ext uri="{FF2B5EF4-FFF2-40B4-BE49-F238E27FC236}">
                <a16:creationId xmlns:a16="http://schemas.microsoft.com/office/drawing/2014/main" id="{F6E0A12F-8563-494F-889B-E36C0B9697F7}"/>
              </a:ext>
            </a:extLst>
          </p:cNvPr>
          <p:cNvSpPr txBox="1">
            <a:spLocks noChangeArrowheads="1"/>
          </p:cNvSpPr>
          <p:nvPr/>
        </p:nvSpPr>
        <p:spPr bwMode="auto">
          <a:xfrm rot="2036034">
            <a:off x="10317253" y="3482425"/>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FF0000"/>
                </a:solidFill>
                <a:latin typeface="+mj-ea"/>
                <a:ea typeface="+mj-ea"/>
              </a:rPr>
              <a:t>個体伝播音</a:t>
            </a:r>
          </a:p>
        </p:txBody>
      </p:sp>
      <p:sp>
        <p:nvSpPr>
          <p:cNvPr id="20" name="Text Box 2">
            <a:extLst>
              <a:ext uri="{FF2B5EF4-FFF2-40B4-BE49-F238E27FC236}">
                <a16:creationId xmlns:a16="http://schemas.microsoft.com/office/drawing/2014/main" id="{3DE13723-3ACA-4D7E-B055-0C7C61C38B6C}"/>
              </a:ext>
            </a:extLst>
          </p:cNvPr>
          <p:cNvSpPr txBox="1">
            <a:spLocks noChangeArrowheads="1"/>
          </p:cNvSpPr>
          <p:nvPr/>
        </p:nvSpPr>
        <p:spPr bwMode="auto">
          <a:xfrm rot="7214446">
            <a:off x="9764751" y="5312510"/>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FF0000"/>
                </a:solidFill>
                <a:latin typeface="+mj-ea"/>
                <a:ea typeface="+mj-ea"/>
              </a:rPr>
              <a:t>個体伝播音</a:t>
            </a:r>
          </a:p>
        </p:txBody>
      </p:sp>
      <p:sp>
        <p:nvSpPr>
          <p:cNvPr id="21" name="Text Box 2">
            <a:extLst>
              <a:ext uri="{FF2B5EF4-FFF2-40B4-BE49-F238E27FC236}">
                <a16:creationId xmlns:a16="http://schemas.microsoft.com/office/drawing/2014/main" id="{19320C00-35E8-4BCF-A2FB-EED1513D59EA}"/>
              </a:ext>
            </a:extLst>
          </p:cNvPr>
          <p:cNvSpPr txBox="1">
            <a:spLocks noChangeArrowheads="1"/>
          </p:cNvSpPr>
          <p:nvPr/>
        </p:nvSpPr>
        <p:spPr bwMode="auto">
          <a:xfrm rot="3352946">
            <a:off x="9656906" y="6488806"/>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002060"/>
                </a:solidFill>
                <a:latin typeface="+mj-ea"/>
                <a:ea typeface="+mj-ea"/>
              </a:rPr>
              <a:t>透過音</a:t>
            </a:r>
          </a:p>
        </p:txBody>
      </p:sp>
      <p:sp>
        <p:nvSpPr>
          <p:cNvPr id="22" name="Text Box 2">
            <a:extLst>
              <a:ext uri="{FF2B5EF4-FFF2-40B4-BE49-F238E27FC236}">
                <a16:creationId xmlns:a16="http://schemas.microsoft.com/office/drawing/2014/main" id="{328BCAA3-3A2A-4C9A-B2F9-65EC21EE2437}"/>
              </a:ext>
            </a:extLst>
          </p:cNvPr>
          <p:cNvSpPr txBox="1">
            <a:spLocks noChangeArrowheads="1"/>
          </p:cNvSpPr>
          <p:nvPr/>
        </p:nvSpPr>
        <p:spPr bwMode="auto">
          <a:xfrm>
            <a:off x="7576408" y="7073014"/>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002060"/>
                </a:solidFill>
                <a:latin typeface="+mj-ea"/>
                <a:ea typeface="+mj-ea"/>
              </a:rPr>
              <a:t>空気伝播音</a:t>
            </a:r>
          </a:p>
        </p:txBody>
      </p:sp>
      <p:sp>
        <p:nvSpPr>
          <p:cNvPr id="23" name="Text Box 2">
            <a:extLst>
              <a:ext uri="{FF2B5EF4-FFF2-40B4-BE49-F238E27FC236}">
                <a16:creationId xmlns:a16="http://schemas.microsoft.com/office/drawing/2014/main" id="{E99C7704-9CAC-49B0-ACB0-1E1B9ADF5F2B}"/>
              </a:ext>
            </a:extLst>
          </p:cNvPr>
          <p:cNvSpPr txBox="1">
            <a:spLocks noChangeArrowheads="1"/>
          </p:cNvSpPr>
          <p:nvPr/>
        </p:nvSpPr>
        <p:spPr bwMode="auto">
          <a:xfrm>
            <a:off x="7056884" y="5255635"/>
            <a:ext cx="1656184" cy="461665"/>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C00000"/>
                </a:solidFill>
                <a:latin typeface="+mj-ea"/>
                <a:ea typeface="+mj-ea"/>
              </a:rPr>
              <a:t>配管の振動</a:t>
            </a:r>
          </a:p>
        </p:txBody>
      </p:sp>
      <p:sp>
        <p:nvSpPr>
          <p:cNvPr id="24" name="Text Box 2">
            <a:extLst>
              <a:ext uri="{FF2B5EF4-FFF2-40B4-BE49-F238E27FC236}">
                <a16:creationId xmlns:a16="http://schemas.microsoft.com/office/drawing/2014/main" id="{DB514F8C-AC06-457B-9AB1-06C656543843}"/>
              </a:ext>
            </a:extLst>
          </p:cNvPr>
          <p:cNvSpPr txBox="1">
            <a:spLocks noChangeArrowheads="1"/>
          </p:cNvSpPr>
          <p:nvPr/>
        </p:nvSpPr>
        <p:spPr bwMode="auto">
          <a:xfrm>
            <a:off x="4644616" y="6469344"/>
            <a:ext cx="1656184" cy="843821"/>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7030A0"/>
                </a:solidFill>
                <a:latin typeface="+mj-ea"/>
                <a:ea typeface="+mj-ea"/>
              </a:rPr>
              <a:t>配管中の</a:t>
            </a:r>
            <a:endParaRPr lang="en-US" altLang="ja-JP" sz="2400" b="1" spc="-100" dirty="0">
              <a:solidFill>
                <a:srgbClr val="7030A0"/>
              </a:solidFill>
              <a:latin typeface="+mj-ea"/>
              <a:ea typeface="+mj-ea"/>
            </a:endParaRPr>
          </a:p>
          <a:p>
            <a:pPr algn="ctr" fontAlgn="base">
              <a:spcBef>
                <a:spcPts val="100"/>
              </a:spcBef>
              <a:spcAft>
                <a:spcPct val="0"/>
              </a:spcAft>
              <a:buFontTx/>
              <a:buNone/>
            </a:pPr>
            <a:r>
              <a:rPr lang="ja-JP" altLang="en-US" sz="2400" b="1" spc="-100" dirty="0">
                <a:solidFill>
                  <a:srgbClr val="7030A0"/>
                </a:solidFill>
                <a:latin typeface="+mj-ea"/>
                <a:ea typeface="+mj-ea"/>
              </a:rPr>
              <a:t>圧力脈動</a:t>
            </a:r>
            <a:endParaRPr lang="en-US" altLang="ja-JP" sz="2400" b="1" spc="-100" dirty="0">
              <a:solidFill>
                <a:srgbClr val="7030A0"/>
              </a:solidFill>
              <a:latin typeface="+mj-ea"/>
              <a:ea typeface="+mj-ea"/>
            </a:endParaRPr>
          </a:p>
        </p:txBody>
      </p:sp>
      <p:sp>
        <p:nvSpPr>
          <p:cNvPr id="18" name="Text Box 2">
            <a:extLst>
              <a:ext uri="{FF2B5EF4-FFF2-40B4-BE49-F238E27FC236}">
                <a16:creationId xmlns:a16="http://schemas.microsoft.com/office/drawing/2014/main" id="{DB514F8C-AC06-457B-9AB1-06C656543843}"/>
              </a:ext>
            </a:extLst>
          </p:cNvPr>
          <p:cNvSpPr txBox="1">
            <a:spLocks noChangeArrowheads="1"/>
          </p:cNvSpPr>
          <p:nvPr/>
        </p:nvSpPr>
        <p:spPr bwMode="auto">
          <a:xfrm>
            <a:off x="9469195" y="2097598"/>
            <a:ext cx="1656184" cy="843821"/>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ts val="100"/>
              </a:spcBef>
              <a:spcAft>
                <a:spcPct val="0"/>
              </a:spcAft>
              <a:buFontTx/>
              <a:buNone/>
            </a:pPr>
            <a:r>
              <a:rPr lang="ja-JP" altLang="en-US" sz="2400" b="1" spc="-100" dirty="0">
                <a:solidFill>
                  <a:srgbClr val="7030A0"/>
                </a:solidFill>
                <a:latin typeface="+mj-ea"/>
                <a:ea typeface="+mj-ea"/>
              </a:rPr>
              <a:t>配管中の</a:t>
            </a:r>
            <a:endParaRPr lang="en-US" altLang="ja-JP" sz="2400" b="1" spc="-100" dirty="0">
              <a:solidFill>
                <a:srgbClr val="7030A0"/>
              </a:solidFill>
              <a:latin typeface="+mj-ea"/>
              <a:ea typeface="+mj-ea"/>
            </a:endParaRPr>
          </a:p>
          <a:p>
            <a:pPr algn="ctr" fontAlgn="base">
              <a:spcBef>
                <a:spcPts val="100"/>
              </a:spcBef>
              <a:spcAft>
                <a:spcPct val="0"/>
              </a:spcAft>
              <a:buFontTx/>
              <a:buNone/>
            </a:pPr>
            <a:r>
              <a:rPr lang="ja-JP" altLang="en-US" sz="2400" b="1" spc="-100" dirty="0">
                <a:solidFill>
                  <a:srgbClr val="7030A0"/>
                </a:solidFill>
                <a:latin typeface="+mj-ea"/>
                <a:ea typeface="+mj-ea"/>
              </a:rPr>
              <a:t>圧力脈動</a:t>
            </a:r>
            <a:endParaRPr lang="en-US" altLang="ja-JP" sz="2400" b="1" spc="-100" dirty="0">
              <a:solidFill>
                <a:srgbClr val="7030A0"/>
              </a:solidFill>
              <a:latin typeface="+mj-ea"/>
              <a:ea typeface="+mj-ea"/>
            </a:endParaRPr>
          </a:p>
        </p:txBody>
      </p:sp>
    </p:spTree>
    <p:extLst>
      <p:ext uri="{BB962C8B-B14F-4D97-AF65-F5344CB8AC3E}">
        <p14:creationId xmlns:p14="http://schemas.microsoft.com/office/powerpoint/2010/main" val="3107686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ポンプの選定条件</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a:t>
            </a:fld>
            <a:endParaRPr lang="ja-JP" altLang="en-US" sz="3600" dirty="0">
              <a:solidFill>
                <a:schemeClr val="bg1"/>
              </a:solidFill>
            </a:endParaRPr>
          </a:p>
        </p:txBody>
      </p:sp>
      <p:pic>
        <p:nvPicPr>
          <p:cNvPr id="6" name="図 5"/>
          <p:cNvPicPr>
            <a:picLocks noChangeAspect="1"/>
          </p:cNvPicPr>
          <p:nvPr/>
        </p:nvPicPr>
        <p:blipFill>
          <a:blip r:embed="rId2"/>
          <a:stretch>
            <a:fillRect/>
          </a:stretch>
        </p:blipFill>
        <p:spPr>
          <a:xfrm rot="16200000">
            <a:off x="3350882" y="-883896"/>
            <a:ext cx="851308" cy="6432212"/>
          </a:xfrm>
          <a:prstGeom prst="rect">
            <a:avLst/>
          </a:prstGeom>
        </p:spPr>
      </p:pic>
      <p:sp>
        <p:nvSpPr>
          <p:cNvPr id="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086480"/>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ポンプを選定するためには　　　</a:t>
            </a:r>
          </a:p>
        </p:txBody>
      </p:sp>
      <p:sp>
        <p:nvSpPr>
          <p:cNvPr id="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80037" y="2937789"/>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ポンプを選定するためには、以下２点を確認（算出）する必要があります。</a:t>
            </a:r>
          </a:p>
        </p:txBody>
      </p:sp>
      <p:sp>
        <p:nvSpPr>
          <p:cNvPr id="15" name="円/楕円 14"/>
          <p:cNvSpPr/>
          <p:nvPr/>
        </p:nvSpPr>
        <p:spPr>
          <a:xfrm>
            <a:off x="1792502" y="4130060"/>
            <a:ext cx="4760326" cy="4760326"/>
          </a:xfrm>
          <a:prstGeom prst="ellipse">
            <a:avLst/>
          </a:prstGeom>
          <a:gradFill flip="none" rotWithShape="1">
            <a:gsLst>
              <a:gs pos="0">
                <a:srgbClr val="B0E2FD"/>
              </a:gs>
              <a:gs pos="51000">
                <a:srgbClr val="B0E2FD">
                  <a:lumMod val="42000"/>
                  <a:lumOff val="58000"/>
                </a:srgbClr>
              </a:gs>
              <a:gs pos="100000">
                <a:srgbClr val="00B0F0"/>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2136446" y="5479171"/>
            <a:ext cx="407243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nchor="ctr" anchorCtr="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8000" dirty="0">
                <a:ln w="19050">
                  <a:solidFill>
                    <a:schemeClr val="accent1"/>
                  </a:solidFill>
                </a:ln>
                <a:solidFill>
                  <a:schemeClr val="accent1"/>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rPr>
              <a:t>流量</a:t>
            </a:r>
            <a:endParaRPr lang="en-US" altLang="ja-JP" sz="8000" dirty="0">
              <a:ln w="19050">
                <a:solidFill>
                  <a:schemeClr val="accent1"/>
                </a:solidFill>
              </a:ln>
              <a:solidFill>
                <a:schemeClr val="accent1"/>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endParaRPr>
          </a:p>
          <a:p>
            <a:pPr algn="ctr" fontAlgn="base">
              <a:spcBef>
                <a:spcPct val="50000"/>
              </a:spcBef>
              <a:spcAft>
                <a:spcPct val="0"/>
              </a:spcAft>
              <a:buFontTx/>
              <a:buNone/>
            </a:pPr>
            <a:r>
              <a:rPr lang="ja-JP" altLang="en-US" b="1" spc="-100" dirty="0">
                <a:solidFill>
                  <a:srgbClr val="000000"/>
                </a:solidFill>
                <a:latin typeface="游ゴシック Medium" panose="020B0500000000000000" pitchFamily="50" charset="-128"/>
                <a:ea typeface="游ゴシック Medium" panose="020B0500000000000000" pitchFamily="50" charset="-128"/>
              </a:rPr>
              <a:t>（吐出し量、水量）</a:t>
            </a:r>
          </a:p>
        </p:txBody>
      </p:sp>
      <p:sp>
        <p:nvSpPr>
          <p:cNvPr id="18" name="円/楕円 17"/>
          <p:cNvSpPr/>
          <p:nvPr/>
        </p:nvSpPr>
        <p:spPr>
          <a:xfrm>
            <a:off x="7553142" y="4206125"/>
            <a:ext cx="4760326" cy="4760326"/>
          </a:xfrm>
          <a:prstGeom prst="ellipse">
            <a:avLst/>
          </a:prstGeom>
          <a:gradFill flip="none" rotWithShape="1">
            <a:gsLst>
              <a:gs pos="0">
                <a:srgbClr val="FFCCCC"/>
              </a:gs>
              <a:gs pos="51000">
                <a:srgbClr val="FFCCCC">
                  <a:alpha val="25000"/>
                  <a:lumMod val="56000"/>
                  <a:lumOff val="44000"/>
                </a:srgbClr>
              </a:gs>
              <a:gs pos="100000">
                <a:srgbClr val="FF9999"/>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897086" y="5555236"/>
            <a:ext cx="407243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nchor="ctr" anchorCtr="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8000" dirty="0">
                <a:ln w="19050">
                  <a:solidFill>
                    <a:srgbClr val="FF0000"/>
                  </a:solidFill>
                </a:ln>
                <a:solidFill>
                  <a:srgbClr val="FF0000"/>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rPr>
              <a:t>圧力</a:t>
            </a:r>
            <a:endParaRPr lang="en-US" altLang="ja-JP" sz="8000" dirty="0">
              <a:ln w="19050">
                <a:solidFill>
                  <a:srgbClr val="FF0000"/>
                </a:solidFill>
              </a:ln>
              <a:solidFill>
                <a:srgbClr val="FF0000"/>
              </a:solidFill>
              <a:effectLst>
                <a:outerShdw blurRad="63500" sx="105000" sy="105000" algn="ctr" rotWithShape="0">
                  <a:schemeClr val="bg1"/>
                </a:outerShdw>
              </a:effectLst>
              <a:latin typeface="游ゴシック Medium" panose="020B0500000000000000" pitchFamily="50" charset="-128"/>
              <a:ea typeface="游ゴシック Medium" panose="020B0500000000000000" pitchFamily="50" charset="-128"/>
            </a:endParaRPr>
          </a:p>
          <a:p>
            <a:pPr algn="ctr" fontAlgn="base">
              <a:spcBef>
                <a:spcPct val="50000"/>
              </a:spcBef>
              <a:spcAft>
                <a:spcPct val="0"/>
              </a:spcAft>
              <a:buFontTx/>
              <a:buNone/>
            </a:pPr>
            <a:r>
              <a:rPr lang="ja-JP" altLang="en-US" b="1" spc="-100" dirty="0">
                <a:solidFill>
                  <a:srgbClr val="000000"/>
                </a:solidFill>
                <a:latin typeface="游ゴシック Medium" panose="020B0500000000000000" pitchFamily="50" charset="-128"/>
                <a:ea typeface="游ゴシック Medium" panose="020B0500000000000000" pitchFamily="50" charset="-128"/>
              </a:rPr>
              <a:t>（ 揚 程 ） </a:t>
            </a:r>
          </a:p>
        </p:txBody>
      </p:sp>
    </p:spTree>
    <p:extLst>
      <p:ext uri="{BB962C8B-B14F-4D97-AF65-F5344CB8AC3E}">
        <p14:creationId xmlns:p14="http://schemas.microsoft.com/office/powerpoint/2010/main" val="344502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30</a:t>
            </a:fld>
            <a:endParaRPr lang="ja-JP" altLang="en-US" sz="3600" dirty="0">
              <a:solidFill>
                <a:schemeClr val="bg1"/>
              </a:solidFill>
            </a:endParaRPr>
          </a:p>
        </p:txBody>
      </p:sp>
      <p:grpSp>
        <p:nvGrpSpPr>
          <p:cNvPr id="11" name="グループ化 10">
            <a:extLst>
              <a:ext uri="{FF2B5EF4-FFF2-40B4-BE49-F238E27FC236}">
                <a16:creationId xmlns:a16="http://schemas.microsoft.com/office/drawing/2014/main" id="{51EE0B03-B0A6-4335-871C-ADE1EAF2EB02}"/>
              </a:ext>
            </a:extLst>
          </p:cNvPr>
          <p:cNvGrpSpPr/>
          <p:nvPr/>
        </p:nvGrpSpPr>
        <p:grpSpPr>
          <a:xfrm>
            <a:off x="1505324" y="1955304"/>
            <a:ext cx="12248776" cy="7504677"/>
            <a:chOff x="716413" y="7486472"/>
            <a:chExt cx="5896666" cy="2333799"/>
          </a:xfrm>
        </p:grpSpPr>
        <p:sp>
          <p:nvSpPr>
            <p:cNvPr id="12" name="正方形/長方形 11">
              <a:extLst>
                <a:ext uri="{FF2B5EF4-FFF2-40B4-BE49-F238E27FC236}">
                  <a16:creationId xmlns:a16="http://schemas.microsoft.com/office/drawing/2014/main"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id="{19380C0E-992D-4404-9FFB-98B48A129A2A}"/>
              </a:ext>
            </a:extLst>
          </p:cNvPr>
          <p:cNvSpPr/>
          <p:nvPr/>
        </p:nvSpPr>
        <p:spPr>
          <a:xfrm>
            <a:off x="2371003" y="2499213"/>
            <a:ext cx="2381625"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騒音調査</a:t>
            </a:r>
            <a:endParaRPr lang="en-US" altLang="ja-JP" sz="3200" dirty="0">
              <a:ln>
                <a:solidFill>
                  <a:srgbClr val="00B050"/>
                </a:solidFill>
              </a:ln>
              <a:solidFill>
                <a:srgbClr val="00B050"/>
              </a:solidFill>
              <a:latin typeface="Times New Roman" pitchFamily="18" charset="0"/>
            </a:endParaRPr>
          </a:p>
        </p:txBody>
      </p:sp>
      <p:sp>
        <p:nvSpPr>
          <p:cNvPr id="19"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2218600" y="3334549"/>
            <a:ext cx="1139101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① ポンプの</a:t>
            </a:r>
            <a:r>
              <a:rPr lang="en-US" altLang="ja-JP" sz="2800" dirty="0">
                <a:solidFill>
                  <a:srgbClr val="FFFF00"/>
                </a:solidFill>
                <a:latin typeface="+mj-ea"/>
                <a:ea typeface="+mj-ea"/>
              </a:rPr>
              <a:t>ON/OFF</a:t>
            </a:r>
            <a:r>
              <a:rPr lang="ja-JP" altLang="en-US" sz="2800" dirty="0">
                <a:solidFill>
                  <a:srgbClr val="FFFF00"/>
                </a:solidFill>
                <a:latin typeface="+mj-ea"/>
                <a:ea typeface="+mj-ea"/>
              </a:rPr>
              <a:t>と連動していますか？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連動している場合　　⇒ポンプ音が原因</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連動していない場合　⇒その他要因（換気扇、エレベータなどの生活音など）</a:t>
            </a:r>
            <a:br>
              <a:rPr lang="ja-JP" altLang="en-US" sz="2400" dirty="0">
                <a:solidFill>
                  <a:schemeClr val="bg1"/>
                </a:solidFill>
                <a:latin typeface="+mj-ea"/>
                <a:ea typeface="+mj-ea"/>
              </a:rPr>
            </a:br>
            <a:r>
              <a:rPr lang="ja-JP" altLang="en-US" sz="2800" dirty="0">
                <a:solidFill>
                  <a:srgbClr val="FFFF00"/>
                </a:solidFill>
                <a:latin typeface="+mj-ea"/>
                <a:ea typeface="+mj-ea"/>
              </a:rPr>
              <a:t>② 騒音が発生しているお部屋はどこですか？</a:t>
            </a: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ポンプ室と騒音が発生している部屋が近い場合</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a:t>
            </a:r>
            <a:r>
              <a:rPr lang="ja-JP" altLang="en-US" sz="2800" dirty="0">
                <a:solidFill>
                  <a:schemeClr val="accent6"/>
                </a:solidFill>
                <a:effectLst>
                  <a:glow rad="101600">
                    <a:schemeClr val="bg1">
                      <a:alpha val="60000"/>
                    </a:schemeClr>
                  </a:glow>
                </a:effectLst>
                <a:latin typeface="+mj-ea"/>
                <a:ea typeface="+mj-ea"/>
              </a:rPr>
              <a:t>固体伝播音</a:t>
            </a:r>
            <a:r>
              <a:rPr lang="ja-JP" altLang="en-US" sz="2400" dirty="0">
                <a:solidFill>
                  <a:schemeClr val="bg1"/>
                </a:solidFill>
                <a:latin typeface="+mj-ea"/>
                <a:ea typeface="+mj-ea"/>
              </a:rPr>
              <a:t>、</a:t>
            </a:r>
            <a:r>
              <a:rPr lang="ja-JP" altLang="en-US" sz="2800" dirty="0">
                <a:solidFill>
                  <a:srgbClr val="0070C0"/>
                </a:solidFill>
                <a:effectLst>
                  <a:glow rad="101600">
                    <a:schemeClr val="bg1">
                      <a:alpha val="60000"/>
                    </a:schemeClr>
                  </a:glow>
                </a:effectLst>
                <a:latin typeface="+mj-ea"/>
                <a:ea typeface="+mj-ea"/>
              </a:rPr>
              <a:t>空気伝播音</a:t>
            </a:r>
            <a:r>
              <a:rPr lang="ja-JP" altLang="en-US" sz="2400" dirty="0">
                <a:solidFill>
                  <a:schemeClr val="bg1"/>
                </a:solidFill>
                <a:latin typeface="+mj-ea"/>
                <a:ea typeface="+mj-ea"/>
              </a:rPr>
              <a:t>の可能性</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ポンプ室と騒音が発生している部屋が遠い場合</a:t>
            </a:r>
            <a:endParaRPr lang="en-US" altLang="ja-JP" sz="2400" dirty="0">
              <a:solidFill>
                <a:schemeClr val="bg1"/>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j-ea"/>
                <a:ea typeface="+mj-ea"/>
              </a:rPr>
              <a:t>　　⇒</a:t>
            </a:r>
            <a:r>
              <a:rPr lang="ja-JP" altLang="en-US" sz="2800" dirty="0">
                <a:solidFill>
                  <a:schemeClr val="accent4"/>
                </a:solidFill>
                <a:effectLst>
                  <a:glow rad="101600">
                    <a:schemeClr val="bg1">
                      <a:alpha val="60000"/>
                    </a:schemeClr>
                  </a:glow>
                  <a:outerShdw blurRad="38100" dist="38100" dir="2700000" algn="tl">
                    <a:srgbClr val="000000">
                      <a:alpha val="43137"/>
                    </a:srgbClr>
                  </a:outerShdw>
                </a:effectLst>
                <a:latin typeface="+mj-ea"/>
                <a:ea typeface="+mj-ea"/>
              </a:rPr>
              <a:t>脈動音</a:t>
            </a:r>
            <a:r>
              <a:rPr lang="ja-JP" altLang="en-US" sz="2400" dirty="0">
                <a:solidFill>
                  <a:schemeClr val="bg1"/>
                </a:solidFill>
                <a:latin typeface="+mj-ea"/>
                <a:ea typeface="+mj-ea"/>
              </a:rPr>
              <a:t>の可能性</a:t>
            </a:r>
          </a:p>
        </p:txBody>
      </p:sp>
      <p:pic>
        <p:nvPicPr>
          <p:cNvPr id="20" name="図 19">
            <a:extLst>
              <a:ext uri="{FF2B5EF4-FFF2-40B4-BE49-F238E27FC236}">
                <a16:creationId xmlns:a16="http://schemas.microsoft.com/office/drawing/2014/main"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
        <p:nvSpPr>
          <p:cNvPr id="21"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2652024" y="8215209"/>
            <a:ext cx="99553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en-US" altLang="ja-JP" sz="2000" dirty="0">
                <a:solidFill>
                  <a:schemeClr val="bg1"/>
                </a:solidFill>
                <a:latin typeface="+mj-ea"/>
                <a:ea typeface="+mj-ea"/>
              </a:rPr>
              <a:t>※</a:t>
            </a:r>
            <a:r>
              <a:rPr lang="ja-JP" altLang="en-US" sz="2000" dirty="0">
                <a:solidFill>
                  <a:schemeClr val="bg1"/>
                </a:solidFill>
                <a:latin typeface="+mj-ea"/>
                <a:ea typeface="+mj-ea"/>
              </a:rPr>
              <a:t>振動は遠くになるほど小さくなるため、</a:t>
            </a:r>
            <a:endParaRPr lang="en-US" altLang="ja-JP" sz="2000" dirty="0">
              <a:solidFill>
                <a:schemeClr val="bg1"/>
              </a:solidFill>
              <a:latin typeface="+mj-ea"/>
              <a:ea typeface="+mj-ea"/>
            </a:endParaRPr>
          </a:p>
          <a:p>
            <a:pPr fontAlgn="base">
              <a:spcBef>
                <a:spcPct val="0"/>
              </a:spcBef>
              <a:spcAft>
                <a:spcPct val="0"/>
              </a:spcAft>
              <a:buSzTx/>
              <a:buFontTx/>
              <a:buNone/>
            </a:pPr>
            <a:r>
              <a:rPr lang="ja-JP" altLang="en-US" sz="2000" dirty="0">
                <a:solidFill>
                  <a:schemeClr val="bg1"/>
                </a:solidFill>
                <a:latin typeface="+mj-ea"/>
                <a:ea typeface="+mj-ea"/>
              </a:rPr>
              <a:t>　ポンプ設置位置が遠くなるほど</a:t>
            </a:r>
            <a:r>
              <a:rPr lang="ja-JP" altLang="en-US" sz="2000" dirty="0">
                <a:solidFill>
                  <a:schemeClr val="accent6"/>
                </a:solidFill>
                <a:effectLst>
                  <a:glow rad="101600">
                    <a:schemeClr val="bg1">
                      <a:alpha val="60000"/>
                    </a:schemeClr>
                  </a:glow>
                </a:effectLst>
                <a:latin typeface="+mj-ea"/>
                <a:ea typeface="+mj-ea"/>
              </a:rPr>
              <a:t>固体伝播音</a:t>
            </a:r>
            <a:r>
              <a:rPr lang="ja-JP" altLang="en-US" sz="2000" dirty="0">
                <a:solidFill>
                  <a:schemeClr val="bg1"/>
                </a:solidFill>
                <a:latin typeface="+mj-ea"/>
                <a:ea typeface="+mj-ea"/>
              </a:rPr>
              <a:t>、</a:t>
            </a:r>
            <a:r>
              <a:rPr lang="ja-JP" altLang="en-US" sz="2000" dirty="0">
                <a:solidFill>
                  <a:srgbClr val="0070C0"/>
                </a:solidFill>
                <a:effectLst>
                  <a:glow rad="101600">
                    <a:schemeClr val="bg1">
                      <a:alpha val="60000"/>
                    </a:schemeClr>
                  </a:glow>
                </a:effectLst>
                <a:latin typeface="+mj-ea"/>
                <a:ea typeface="+mj-ea"/>
              </a:rPr>
              <a:t>空気伝播音</a:t>
            </a:r>
            <a:r>
              <a:rPr lang="ja-JP" altLang="en-US" sz="2000" dirty="0">
                <a:solidFill>
                  <a:schemeClr val="bg1"/>
                </a:solidFill>
                <a:latin typeface="+mj-ea"/>
                <a:ea typeface="+mj-ea"/>
              </a:rPr>
              <a:t>の可能性は低くなります</a:t>
            </a:r>
          </a:p>
        </p:txBody>
      </p:sp>
    </p:spTree>
    <p:extLst>
      <p:ext uri="{BB962C8B-B14F-4D97-AF65-F5344CB8AC3E}">
        <p14:creationId xmlns:p14="http://schemas.microsoft.com/office/powerpoint/2010/main" val="1342402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31</a:t>
            </a:fld>
            <a:endParaRPr lang="ja-JP" altLang="en-US" sz="3600" dirty="0">
              <a:solidFill>
                <a:schemeClr val="bg1"/>
              </a:solidFill>
            </a:endParaRPr>
          </a:p>
        </p:txBody>
      </p:sp>
      <p:grpSp>
        <p:nvGrpSpPr>
          <p:cNvPr id="11" name="グループ化 10">
            <a:extLst>
              <a:ext uri="{FF2B5EF4-FFF2-40B4-BE49-F238E27FC236}">
                <a16:creationId xmlns:a16="http://schemas.microsoft.com/office/drawing/2014/main" id="{51EE0B03-B0A6-4335-871C-ADE1EAF2EB02}"/>
              </a:ext>
            </a:extLst>
          </p:cNvPr>
          <p:cNvGrpSpPr/>
          <p:nvPr/>
        </p:nvGrpSpPr>
        <p:grpSpPr>
          <a:xfrm>
            <a:off x="1505324" y="1955304"/>
            <a:ext cx="12248776" cy="7504677"/>
            <a:chOff x="716413" y="7486472"/>
            <a:chExt cx="5896666" cy="2333799"/>
          </a:xfrm>
        </p:grpSpPr>
        <p:sp>
          <p:nvSpPr>
            <p:cNvPr id="12" name="正方形/長方形 11">
              <a:extLst>
                <a:ext uri="{FF2B5EF4-FFF2-40B4-BE49-F238E27FC236}">
                  <a16:creationId xmlns:a16="http://schemas.microsoft.com/office/drawing/2014/main" id="{6BEFF84D-8D34-4931-9706-9C9C758B5280}"/>
                </a:ext>
              </a:extLst>
            </p:cNvPr>
            <p:cNvSpPr/>
            <p:nvPr/>
          </p:nvSpPr>
          <p:spPr>
            <a:xfrm>
              <a:off x="716413" y="7486472"/>
              <a:ext cx="5896666" cy="233379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D56741FB-4F2A-4246-A23E-60AFE60D205C}"/>
                </a:ext>
              </a:extLst>
            </p:cNvPr>
            <p:cNvSpPr/>
            <p:nvPr/>
          </p:nvSpPr>
          <p:spPr>
            <a:xfrm>
              <a:off x="845434" y="7550831"/>
              <a:ext cx="5639716" cy="219351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id="{19380C0E-992D-4404-9FFB-98B48A129A2A}"/>
              </a:ext>
            </a:extLst>
          </p:cNvPr>
          <p:cNvSpPr/>
          <p:nvPr/>
        </p:nvSpPr>
        <p:spPr>
          <a:xfrm>
            <a:off x="2371003" y="2499213"/>
            <a:ext cx="2381625" cy="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indent="0" algn="ctr" eaLnBrk="1" hangingPunct="1">
              <a:buNone/>
            </a:pPr>
            <a:r>
              <a:rPr lang="ja-JP" altLang="en-US" sz="3200" dirty="0">
                <a:ln>
                  <a:solidFill>
                    <a:srgbClr val="00B050"/>
                  </a:solidFill>
                </a:ln>
                <a:solidFill>
                  <a:srgbClr val="00B050"/>
                </a:solidFill>
                <a:latin typeface="Times New Roman" pitchFamily="18" charset="0"/>
              </a:rPr>
              <a:t>騒音調査</a:t>
            </a:r>
            <a:endParaRPr lang="en-US" altLang="ja-JP" sz="3200" dirty="0">
              <a:ln>
                <a:solidFill>
                  <a:srgbClr val="00B050"/>
                </a:solidFill>
              </a:ln>
              <a:solidFill>
                <a:srgbClr val="00B050"/>
              </a:solidFill>
              <a:latin typeface="Times New Roman" pitchFamily="18" charset="0"/>
            </a:endParaRPr>
          </a:p>
        </p:txBody>
      </p:sp>
      <p:sp>
        <p:nvSpPr>
          <p:cNvPr id="19"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2218603" y="3430331"/>
            <a:ext cx="1082221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150000"/>
              </a:lnSpc>
              <a:spcBef>
                <a:spcPct val="0"/>
              </a:spcBef>
              <a:spcAft>
                <a:spcPct val="0"/>
              </a:spcAft>
              <a:buSzTx/>
              <a:buFontTx/>
              <a:buNone/>
            </a:pPr>
            <a:r>
              <a:rPr lang="ja-JP" altLang="en-US" sz="2800" dirty="0">
                <a:solidFill>
                  <a:srgbClr val="FFFF00"/>
                </a:solidFill>
                <a:latin typeface="+mj-ea"/>
                <a:ea typeface="+mj-ea"/>
              </a:rPr>
              <a:t>③ お部屋内でどのように音が聞こえますか？</a:t>
            </a:r>
            <a:endParaRPr lang="en-US" altLang="ja-JP" sz="2800" dirty="0">
              <a:solidFill>
                <a:srgbClr val="FFFF00"/>
              </a:solidFill>
              <a:latin typeface="+mj-ea"/>
              <a:ea typeface="+mj-ea"/>
            </a:endParaRPr>
          </a:p>
          <a:p>
            <a:pPr fontAlgn="base">
              <a:lnSpc>
                <a:spcPct val="150000"/>
              </a:lnSpc>
              <a:spcBef>
                <a:spcPct val="0"/>
              </a:spcBef>
              <a:spcAft>
                <a:spcPct val="0"/>
              </a:spcAft>
              <a:buSzTx/>
              <a:buFontTx/>
              <a:buNone/>
            </a:pPr>
            <a:r>
              <a:rPr lang="ja-JP" altLang="en-US" sz="2400" dirty="0">
                <a:solidFill>
                  <a:schemeClr val="bg1"/>
                </a:solidFill>
                <a:latin typeface="+mn-ea"/>
                <a:ea typeface="+mn-ea"/>
              </a:rPr>
              <a:t>　床に耳を当てると聞こえる　⇒床からの</a:t>
            </a:r>
            <a:r>
              <a:rPr lang="ja-JP" altLang="en-US" sz="2400" dirty="0">
                <a:solidFill>
                  <a:schemeClr val="accent6"/>
                </a:solidFill>
                <a:effectLst>
                  <a:glow rad="101600">
                    <a:schemeClr val="bg1">
                      <a:alpha val="60000"/>
                    </a:schemeClr>
                  </a:glow>
                </a:effectLst>
                <a:latin typeface="+mj-ea"/>
              </a:rPr>
              <a:t>固体伝播音</a:t>
            </a:r>
            <a:endParaRPr lang="en-US" altLang="ja-JP" sz="2400" dirty="0">
              <a:solidFill>
                <a:schemeClr val="accent6"/>
              </a:solidFill>
              <a:effectLst>
                <a:glow rad="101600">
                  <a:schemeClr val="bg1">
                    <a:alpha val="60000"/>
                  </a:schemeClr>
                </a:glow>
              </a:effectLst>
              <a:latin typeface="+mj-ea"/>
            </a:endParaRPr>
          </a:p>
          <a:p>
            <a:pPr fontAlgn="base">
              <a:lnSpc>
                <a:spcPct val="150000"/>
              </a:lnSpc>
              <a:spcBef>
                <a:spcPct val="0"/>
              </a:spcBef>
              <a:spcAft>
                <a:spcPct val="0"/>
              </a:spcAft>
              <a:buSzTx/>
              <a:buFontTx/>
              <a:buNone/>
            </a:pPr>
            <a:r>
              <a:rPr lang="ja-JP" altLang="en-US" sz="2400" dirty="0">
                <a:solidFill>
                  <a:schemeClr val="bg1"/>
                </a:solidFill>
                <a:latin typeface="+mn-ea"/>
                <a:ea typeface="+mn-ea"/>
              </a:rPr>
              <a:t>　壁に耳を当てると聞こえる　⇒壁からの</a:t>
            </a:r>
            <a:r>
              <a:rPr lang="ja-JP" altLang="en-US" sz="2400" dirty="0">
                <a:solidFill>
                  <a:schemeClr val="accent6"/>
                </a:solidFill>
                <a:effectLst>
                  <a:glow rad="101600">
                    <a:schemeClr val="bg1">
                      <a:alpha val="60000"/>
                    </a:schemeClr>
                  </a:glow>
                </a:effectLst>
                <a:latin typeface="+mj-ea"/>
              </a:rPr>
              <a:t>固体伝播音</a:t>
            </a:r>
            <a:endParaRPr lang="en-US" altLang="ja-JP" sz="2400" dirty="0">
              <a:solidFill>
                <a:schemeClr val="accent6"/>
              </a:solidFill>
              <a:effectLst>
                <a:glow rad="101600">
                  <a:schemeClr val="bg1">
                    <a:alpha val="60000"/>
                  </a:schemeClr>
                </a:glow>
              </a:effectLst>
              <a:latin typeface="+mj-ea"/>
            </a:endParaRPr>
          </a:p>
          <a:p>
            <a:pPr fontAlgn="base">
              <a:lnSpc>
                <a:spcPct val="150000"/>
              </a:lnSpc>
              <a:spcBef>
                <a:spcPct val="0"/>
              </a:spcBef>
              <a:spcAft>
                <a:spcPct val="0"/>
              </a:spcAft>
              <a:buSzTx/>
              <a:buFontTx/>
              <a:buNone/>
            </a:pPr>
            <a:r>
              <a:rPr lang="ja-JP" altLang="en-US" sz="2400" dirty="0">
                <a:solidFill>
                  <a:schemeClr val="bg1"/>
                </a:solidFill>
                <a:latin typeface="+mn-ea"/>
                <a:ea typeface="+mn-ea"/>
              </a:rPr>
              <a:t>　窓や扉に耳を近づけると聞こえる　⇒</a:t>
            </a:r>
            <a:r>
              <a:rPr lang="ja-JP" altLang="en-US" sz="2400" dirty="0">
                <a:solidFill>
                  <a:srgbClr val="0070C0"/>
                </a:solidFill>
                <a:effectLst>
                  <a:glow rad="101600">
                    <a:schemeClr val="bg1">
                      <a:alpha val="60000"/>
                    </a:schemeClr>
                  </a:glow>
                </a:effectLst>
                <a:latin typeface="+mj-ea"/>
              </a:rPr>
              <a:t>空気伝播音</a:t>
            </a:r>
            <a:endParaRPr lang="en-US" altLang="ja-JP" sz="2400" dirty="0">
              <a:solidFill>
                <a:srgbClr val="FFC000"/>
              </a:solidFill>
              <a:effectLst>
                <a:outerShdw blurRad="38100" dist="38100" dir="2700000" algn="tl">
                  <a:srgbClr val="000000">
                    <a:alpha val="43137"/>
                  </a:srgbClr>
                </a:outerShdw>
              </a:effectLst>
              <a:latin typeface="+mn-ea"/>
              <a:ea typeface="+mn-ea"/>
            </a:endParaRPr>
          </a:p>
        </p:txBody>
      </p:sp>
      <p:pic>
        <p:nvPicPr>
          <p:cNvPr id="20" name="図 19">
            <a:extLst>
              <a:ext uri="{FF2B5EF4-FFF2-40B4-BE49-F238E27FC236}">
                <a16:creationId xmlns:a16="http://schemas.microsoft.com/office/drawing/2014/main" id="{11E8ADEA-250F-44D3-B910-E900E6D2D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65" y="7775612"/>
            <a:ext cx="1681597" cy="1806804"/>
          </a:xfrm>
          <a:prstGeom prst="rect">
            <a:avLst/>
          </a:prstGeom>
        </p:spPr>
      </p:pic>
      <p:sp>
        <p:nvSpPr>
          <p:cNvPr id="21" name="Text Box 7">
            <a:extLst>
              <a:ext uri="{FF2B5EF4-FFF2-40B4-BE49-F238E27FC236}">
                <a16:creationId xmlns:a16="http://schemas.microsoft.com/office/drawing/2014/main" id="{38F83CA7-B861-4822-AABE-52F134146797}"/>
              </a:ext>
            </a:extLst>
          </p:cNvPr>
          <p:cNvSpPr txBox="1">
            <a:spLocks noChangeArrowheads="1"/>
          </p:cNvSpPr>
          <p:nvPr/>
        </p:nvSpPr>
        <p:spPr bwMode="auto">
          <a:xfrm>
            <a:off x="2520380" y="5984561"/>
            <a:ext cx="99553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en-US" altLang="ja-JP" sz="2000" dirty="0">
                <a:solidFill>
                  <a:schemeClr val="bg1"/>
                </a:solidFill>
                <a:latin typeface="+mj-ea"/>
                <a:ea typeface="+mj-ea"/>
              </a:rPr>
              <a:t>※</a:t>
            </a:r>
            <a:r>
              <a:rPr lang="ja-JP" altLang="en-US" sz="2000" dirty="0">
                <a:solidFill>
                  <a:schemeClr val="bg1"/>
                </a:solidFill>
                <a:latin typeface="+mj-ea"/>
                <a:ea typeface="+mj-ea"/>
              </a:rPr>
              <a:t>音がどこから聞こえているかで音の伝達経路が絞り込めます</a:t>
            </a:r>
          </a:p>
        </p:txBody>
      </p:sp>
    </p:spTree>
    <p:extLst>
      <p:ext uri="{BB962C8B-B14F-4D97-AF65-F5344CB8AC3E}">
        <p14:creationId xmlns:p14="http://schemas.microsoft.com/office/powerpoint/2010/main" val="420695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32</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騒音調査</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音の伝達経路調査</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936204" y="3876894"/>
            <a:ext cx="8232476"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・ポンプ室でポンプ基礎を叩くと部屋で音が聞こえる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⇒ポンプ基礎からの</a:t>
            </a:r>
            <a:r>
              <a:rPr lang="ja-JP" altLang="en-US" sz="2800" b="1" spc="-100" dirty="0">
                <a:solidFill>
                  <a:schemeClr val="accent6"/>
                </a:solidFill>
                <a:latin typeface="+mj-ea"/>
                <a:ea typeface="+mj-ea"/>
              </a:rPr>
              <a:t>固体伝播音</a:t>
            </a:r>
            <a:endParaRPr lang="en-US" altLang="ja-JP" sz="2800" b="1" spc="-100" dirty="0">
              <a:solidFill>
                <a:schemeClr val="accent6"/>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・ポンプ室で配管を叩くと部屋で音が聞こえる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⇒配管からの</a:t>
            </a:r>
            <a:r>
              <a:rPr lang="ja-JP" altLang="en-US" sz="2800" b="1" spc="-100" dirty="0">
                <a:solidFill>
                  <a:schemeClr val="accent6"/>
                </a:solidFill>
                <a:latin typeface="+mj-ea"/>
                <a:ea typeface="+mj-ea"/>
              </a:rPr>
              <a:t>固体伝播音</a:t>
            </a:r>
            <a:endParaRPr lang="en-US" altLang="ja-JP" sz="2800" b="1" spc="-100" dirty="0">
              <a:solidFill>
                <a:schemeClr val="accent6"/>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・ポンプ室で手を叩くと部屋で音が聞こえる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a:t>
            </a:r>
            <a:r>
              <a:rPr lang="ja-JP" altLang="en-US" sz="2800" b="1" spc="-100" dirty="0">
                <a:solidFill>
                  <a:srgbClr val="0070C0"/>
                </a:solidFill>
                <a:latin typeface="+mj-ea"/>
                <a:ea typeface="+mj-ea"/>
              </a:rPr>
              <a:t>空気伝播音</a:t>
            </a:r>
            <a:endParaRPr lang="en-US" altLang="ja-JP" sz="2800" b="1" spc="-100" dirty="0">
              <a:solidFill>
                <a:srgbClr val="0070C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・ポンプのバルブを閉めると部屋で音が聞こえなくなる</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a:t>
            </a:r>
            <a:r>
              <a:rPr lang="ja-JP" altLang="en-US" sz="2800" b="1" spc="-100" dirty="0">
                <a:solidFill>
                  <a:srgbClr val="7030A0"/>
                </a:solidFill>
                <a:latin typeface="+mj-ea"/>
                <a:ea typeface="+mj-ea"/>
              </a:rPr>
              <a:t>脈動音</a:t>
            </a:r>
          </a:p>
        </p:txBody>
      </p:sp>
      <p:cxnSp>
        <p:nvCxnSpPr>
          <p:cNvPr id="7" name="直線コネクタ 6"/>
          <p:cNvCxnSpPr/>
          <p:nvPr/>
        </p:nvCxnSpPr>
        <p:spPr>
          <a:xfrm>
            <a:off x="797224" y="3384451"/>
            <a:ext cx="7566131" cy="0"/>
          </a:xfrm>
          <a:prstGeom prst="line">
            <a:avLst/>
          </a:prstGeom>
          <a:ln w="63500">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48381" y="3013246"/>
            <a:ext cx="76638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600" spc="-100" dirty="0">
                <a:solidFill>
                  <a:srgbClr val="000000"/>
                </a:solidFill>
                <a:latin typeface="+mj-ea"/>
                <a:ea typeface="+mj-ea"/>
              </a:rPr>
              <a:t>ポンプ室と音が聞こえる部屋に分かれて調査を行う。</a:t>
            </a:r>
          </a:p>
        </p:txBody>
      </p:sp>
      <p:pic>
        <p:nvPicPr>
          <p:cNvPr id="9" name="図 8"/>
          <p:cNvPicPr>
            <a:picLocks noChangeAspect="1"/>
          </p:cNvPicPr>
          <p:nvPr/>
        </p:nvPicPr>
        <p:blipFill rotWithShape="1">
          <a:blip r:embed="rId3"/>
          <a:srcRect l="11718"/>
          <a:stretch/>
        </p:blipFill>
        <p:spPr>
          <a:xfrm>
            <a:off x="8857084" y="3013246"/>
            <a:ext cx="5075979" cy="6004071"/>
          </a:xfrm>
          <a:prstGeom prst="rect">
            <a:avLst/>
          </a:prstGeom>
          <a:ln>
            <a:noFill/>
          </a:ln>
          <a:effectLst>
            <a:softEdge rad="112500"/>
          </a:effectLst>
        </p:spPr>
      </p:pic>
    </p:spTree>
    <p:extLst>
      <p:ext uri="{BB962C8B-B14F-4D97-AF65-F5344CB8AC3E}">
        <p14:creationId xmlns:p14="http://schemas.microsoft.com/office/powerpoint/2010/main" val="284037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33</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a:t>
            </a:r>
            <a:r>
              <a:rPr lang="ja-JP" altLang="en-US" spc="-100" dirty="0">
                <a:ln w="12700">
                  <a:solidFill>
                    <a:srgbClr val="FF0000"/>
                  </a:solidFill>
                </a:ln>
                <a:solidFill>
                  <a:srgbClr val="FF0000"/>
                </a:solidFill>
                <a:latin typeface="游ゴシック Medium" panose="020B0500000000000000" pitchFamily="50" charset="-128"/>
                <a:ea typeface="游ゴシック Medium" panose="020B0500000000000000" pitchFamily="50" charset="-128"/>
              </a:rPr>
              <a:t>（対策）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graphicFrame>
        <p:nvGraphicFramePr>
          <p:cNvPr id="8" name="表 7"/>
          <p:cNvGraphicFramePr>
            <a:graphicFrameLocks noGrp="1"/>
          </p:cNvGraphicFramePr>
          <p:nvPr>
            <p:extLst>
              <p:ext uri="{D42A27DB-BD31-4B8C-83A1-F6EECF244321}">
                <p14:modId xmlns:p14="http://schemas.microsoft.com/office/powerpoint/2010/main" val="1896398116"/>
              </p:ext>
            </p:extLst>
          </p:nvPr>
        </p:nvGraphicFramePr>
        <p:xfrm>
          <a:off x="680478" y="3240435"/>
          <a:ext cx="12965139" cy="5940658"/>
        </p:xfrm>
        <a:graphic>
          <a:graphicData uri="http://schemas.openxmlformats.org/drawingml/2006/table">
            <a:tbl>
              <a:tblPr firstRow="1" bandRow="1">
                <a:tableStyleId>{21E4AEA4-8DFA-4A89-87EB-49C32662AFE0}</a:tableStyleId>
              </a:tblPr>
              <a:tblGrid>
                <a:gridCol w="756514">
                  <a:extLst>
                    <a:ext uri="{9D8B030D-6E8A-4147-A177-3AD203B41FA5}">
                      <a16:colId xmlns:a16="http://schemas.microsoft.com/office/drawing/2014/main" val="20000"/>
                    </a:ext>
                  </a:extLst>
                </a:gridCol>
                <a:gridCol w="5799912">
                  <a:extLst>
                    <a:ext uri="{9D8B030D-6E8A-4147-A177-3AD203B41FA5}">
                      <a16:colId xmlns:a16="http://schemas.microsoft.com/office/drawing/2014/main" val="20001"/>
                    </a:ext>
                  </a:extLst>
                </a:gridCol>
                <a:gridCol w="6408713">
                  <a:extLst>
                    <a:ext uri="{9D8B030D-6E8A-4147-A177-3AD203B41FA5}">
                      <a16:colId xmlns:a16="http://schemas.microsoft.com/office/drawing/2014/main" val="20002"/>
                    </a:ext>
                  </a:extLst>
                </a:gridCol>
              </a:tblGrid>
              <a:tr h="630063">
                <a:tc>
                  <a:txBody>
                    <a:bodyPr/>
                    <a:lstStyle/>
                    <a:p>
                      <a:endParaRPr kumimoji="1" lang="ja-JP" altLang="en-US" sz="2400" dirty="0"/>
                    </a:p>
                  </a:txBody>
                  <a:tcPr anchor="ctr"/>
                </a:tc>
                <a:tc>
                  <a:txBody>
                    <a:bodyPr/>
                    <a:lstStyle/>
                    <a:p>
                      <a:pPr algn="ctr"/>
                      <a:r>
                        <a:rPr kumimoji="1" lang="ja-JP" altLang="en-US" sz="2400" dirty="0"/>
                        <a:t>騒音の種類</a:t>
                      </a:r>
                    </a:p>
                  </a:txBody>
                  <a:tcPr anchor="ctr"/>
                </a:tc>
                <a:tc>
                  <a:txBody>
                    <a:bodyPr/>
                    <a:lstStyle/>
                    <a:p>
                      <a:pPr algn="ctr"/>
                      <a:r>
                        <a:rPr kumimoji="1" lang="ja-JP" altLang="en-US" sz="2400" dirty="0"/>
                        <a:t>対　　策</a:t>
                      </a:r>
                    </a:p>
                  </a:txBody>
                  <a:tcPr anchor="ctr"/>
                </a:tc>
                <a:extLst>
                  <a:ext uri="{0D108BD9-81ED-4DB2-BD59-A6C34878D82A}">
                    <a16:rowId xmlns:a16="http://schemas.microsoft.com/office/drawing/2014/main" val="10000"/>
                  </a:ext>
                </a:extLst>
              </a:tr>
              <a:tr h="630063">
                <a:tc rowSpan="2">
                  <a:txBody>
                    <a:bodyPr/>
                    <a:lstStyle/>
                    <a:p>
                      <a:pPr algn="ctr"/>
                      <a:r>
                        <a:rPr kumimoji="1" lang="ja-JP" altLang="en-US" sz="2400" dirty="0">
                          <a:solidFill>
                            <a:schemeClr val="bg1"/>
                          </a:solidFill>
                        </a:rPr>
                        <a:t>①</a:t>
                      </a:r>
                    </a:p>
                  </a:txBody>
                  <a:tcPr anchor="ctr">
                    <a:solidFill>
                      <a:srgbClr val="C0504D"/>
                    </a:solidFill>
                  </a:tcPr>
                </a:tc>
                <a:tc rowSpan="2">
                  <a:txBody>
                    <a:bodyPr/>
                    <a:lstStyle/>
                    <a:p>
                      <a:r>
                        <a:rPr kumimoji="1" lang="ja-JP" altLang="en-US" sz="2400" dirty="0"/>
                        <a:t>ポンプ本体からの騒音</a:t>
                      </a:r>
                    </a:p>
                  </a:txBody>
                  <a:tcPr anchor="ctr"/>
                </a:tc>
                <a:tc>
                  <a:txBody>
                    <a:bodyPr/>
                    <a:lstStyle/>
                    <a:p>
                      <a:r>
                        <a:rPr kumimoji="1" lang="ja-JP" altLang="en-US" sz="2400" dirty="0"/>
                        <a:t>ポンプ室の壁や天井を厚くする</a:t>
                      </a:r>
                    </a:p>
                  </a:txBody>
                  <a:tcPr anchor="ctr">
                    <a:lnR w="12700" cap="flat" cmpd="sng" algn="ctr">
                      <a:solidFill>
                        <a:srgbClr val="C0504D"/>
                      </a:solidFill>
                      <a:prstDash val="solid"/>
                      <a:round/>
                      <a:headEnd type="none" w="med" len="med"/>
                      <a:tailEnd type="none" w="med" len="med"/>
                    </a:lnR>
                  </a:tcPr>
                </a:tc>
                <a:extLst>
                  <a:ext uri="{0D108BD9-81ED-4DB2-BD59-A6C34878D82A}">
                    <a16:rowId xmlns:a16="http://schemas.microsoft.com/office/drawing/2014/main" val="10001"/>
                  </a:ext>
                </a:extLst>
              </a:tr>
              <a:tr h="630063">
                <a:tc vMerge="1">
                  <a:txBody>
                    <a:bodyPr/>
                    <a:lstStyle/>
                    <a:p>
                      <a:endParaRPr kumimoji="1" lang="ja-JP" altLang="en-US" sz="2400" dirty="0"/>
                    </a:p>
                  </a:txBody>
                  <a:tcPr/>
                </a:tc>
                <a:tc vMerge="1">
                  <a:txBody>
                    <a:bodyPr/>
                    <a:lstStyle/>
                    <a:p>
                      <a:endParaRPr kumimoji="1" lang="ja-JP" altLang="en-US" sz="2400" dirty="0"/>
                    </a:p>
                  </a:txBody>
                  <a:tcPr/>
                </a:tc>
                <a:tc>
                  <a:txBody>
                    <a:bodyPr/>
                    <a:lstStyle/>
                    <a:p>
                      <a:r>
                        <a:rPr kumimoji="1" lang="ja-JP" altLang="en-US" sz="2400" dirty="0"/>
                        <a:t>ポンプ室の壁や天井に吸音処置を施す</a:t>
                      </a:r>
                      <a:endParaRPr kumimoji="1" lang="en-US" altLang="ja-JP" sz="2400" dirty="0"/>
                    </a:p>
                  </a:txBody>
                  <a:tcPr anchor="ctr">
                    <a:solidFill>
                      <a:srgbClr val="E8D0D0"/>
                    </a:solidFill>
                  </a:tcPr>
                </a:tc>
                <a:extLst>
                  <a:ext uri="{0D108BD9-81ED-4DB2-BD59-A6C34878D82A}">
                    <a16:rowId xmlns:a16="http://schemas.microsoft.com/office/drawing/2014/main" val="10002"/>
                  </a:ext>
                </a:extLst>
              </a:tr>
              <a:tr h="883751">
                <a:tc>
                  <a:txBody>
                    <a:bodyPr/>
                    <a:lstStyle/>
                    <a:p>
                      <a:pPr algn="ctr"/>
                      <a:r>
                        <a:rPr kumimoji="1" lang="ja-JP" altLang="en-US" sz="2400" dirty="0">
                          <a:solidFill>
                            <a:schemeClr val="bg1"/>
                          </a:solidFill>
                        </a:rPr>
                        <a:t>②</a:t>
                      </a:r>
                    </a:p>
                  </a:txBody>
                  <a:tcPr anchor="ctr">
                    <a:solidFill>
                      <a:srgbClr val="C0504D"/>
                    </a:solidFill>
                  </a:tcPr>
                </a:tc>
                <a:tc>
                  <a:txBody>
                    <a:bodyPr/>
                    <a:lstStyle/>
                    <a:p>
                      <a:r>
                        <a:rPr kumimoji="1" lang="ja-JP" altLang="en-US" sz="2400" dirty="0"/>
                        <a:t>ポンプの振動が床を経て</a:t>
                      </a:r>
                      <a:endParaRPr kumimoji="1" lang="en-US" altLang="ja-JP" sz="2400" dirty="0"/>
                    </a:p>
                    <a:p>
                      <a:r>
                        <a:rPr kumimoji="1" lang="ja-JP" altLang="en-US" sz="2400" dirty="0"/>
                        <a:t>建物に伝わり固体音となるもの</a:t>
                      </a:r>
                    </a:p>
                  </a:txBody>
                  <a:tcPr anchor="ctr">
                    <a:solidFill>
                      <a:srgbClr val="F4E9E9"/>
                    </a:solidFill>
                  </a:tcPr>
                </a:tc>
                <a:tc>
                  <a:txBody>
                    <a:bodyPr/>
                    <a:lstStyle/>
                    <a:p>
                      <a:r>
                        <a:rPr kumimoji="1" lang="ja-JP" altLang="en-US" sz="2400" dirty="0"/>
                        <a:t>防振架台を設置する</a:t>
                      </a:r>
                    </a:p>
                  </a:txBody>
                  <a:tcPr anchor="ctr">
                    <a:solidFill>
                      <a:srgbClr val="F4E9E9"/>
                    </a:solidFill>
                  </a:tcPr>
                </a:tc>
                <a:extLst>
                  <a:ext uri="{0D108BD9-81ED-4DB2-BD59-A6C34878D82A}">
                    <a16:rowId xmlns:a16="http://schemas.microsoft.com/office/drawing/2014/main" val="10003"/>
                  </a:ext>
                </a:extLst>
              </a:tr>
              <a:tr h="630063">
                <a:tc rowSpan="3">
                  <a:txBody>
                    <a:bodyPr/>
                    <a:lstStyle/>
                    <a:p>
                      <a:pPr algn="ctr"/>
                      <a:r>
                        <a:rPr kumimoji="1" lang="ja-JP" altLang="en-US" sz="2400" dirty="0">
                          <a:solidFill>
                            <a:schemeClr val="bg1"/>
                          </a:solidFill>
                        </a:rPr>
                        <a:t>③</a:t>
                      </a:r>
                    </a:p>
                  </a:txBody>
                  <a:tcPr anchor="ctr">
                    <a:solidFill>
                      <a:srgbClr val="C0504D"/>
                    </a:solidFill>
                  </a:tcPr>
                </a:tc>
                <a:tc rowSpan="3">
                  <a:txBody>
                    <a:bodyPr/>
                    <a:lstStyle/>
                    <a:p>
                      <a:r>
                        <a:rPr kumimoji="1" lang="ja-JP" altLang="en-US" sz="2400" dirty="0"/>
                        <a:t>ポンプの振動が配管を経て</a:t>
                      </a:r>
                      <a:endParaRPr kumimoji="1" lang="en-US" altLang="ja-JP" sz="2400" dirty="0"/>
                    </a:p>
                    <a:p>
                      <a:r>
                        <a:rPr kumimoji="1" lang="ja-JP" altLang="en-US" sz="2400" dirty="0"/>
                        <a:t>建物に伝わり固体音となるもの</a:t>
                      </a:r>
                    </a:p>
                  </a:txBody>
                  <a:tcPr anchor="ctr">
                    <a:solidFill>
                      <a:srgbClr val="E8D0D0"/>
                    </a:solidFill>
                  </a:tcPr>
                </a:tc>
                <a:tc>
                  <a:txBody>
                    <a:bodyPr/>
                    <a:lstStyle/>
                    <a:p>
                      <a:r>
                        <a:rPr kumimoji="1" lang="ja-JP" altLang="en-US" sz="2400" dirty="0"/>
                        <a:t>ゴム製防振継手を使用する</a:t>
                      </a:r>
                    </a:p>
                  </a:txBody>
                  <a:tcPr anchor="ctr">
                    <a:solidFill>
                      <a:srgbClr val="E8D0D0"/>
                    </a:solidFill>
                  </a:tcPr>
                </a:tc>
                <a:extLst>
                  <a:ext uri="{0D108BD9-81ED-4DB2-BD59-A6C34878D82A}">
                    <a16:rowId xmlns:a16="http://schemas.microsoft.com/office/drawing/2014/main" val="10004"/>
                  </a:ext>
                </a:extLst>
              </a:tr>
              <a:tr h="630063">
                <a:tc vMerge="1">
                  <a:txBody>
                    <a:bodyPr/>
                    <a:lstStyle/>
                    <a:p>
                      <a:endParaRPr kumimoji="1" lang="ja-JP" altLang="en-US" sz="2400" dirty="0"/>
                    </a:p>
                  </a:txBody>
                  <a:tcPr anchor="ctr"/>
                </a:tc>
                <a:tc vMerge="1">
                  <a:txBody>
                    <a:bodyPr/>
                    <a:lstStyle/>
                    <a:p>
                      <a:endParaRPr kumimoji="1" lang="ja-JP" altLang="en-US" sz="2400" dirty="0"/>
                    </a:p>
                  </a:txBody>
                  <a:tcPr anchor="ctr"/>
                </a:tc>
                <a:tc>
                  <a:txBody>
                    <a:bodyPr/>
                    <a:lstStyle/>
                    <a:p>
                      <a:r>
                        <a:rPr kumimoji="1" lang="ja-JP" altLang="en-US" sz="2400" dirty="0"/>
                        <a:t>配管の吊り防振を行う</a:t>
                      </a:r>
                    </a:p>
                  </a:txBody>
                  <a:tcPr anchor="ctr">
                    <a:solidFill>
                      <a:srgbClr val="E8D0D0"/>
                    </a:solidFill>
                  </a:tcPr>
                </a:tc>
                <a:extLst>
                  <a:ext uri="{0D108BD9-81ED-4DB2-BD59-A6C34878D82A}">
                    <a16:rowId xmlns:a16="http://schemas.microsoft.com/office/drawing/2014/main" val="10005"/>
                  </a:ext>
                </a:extLst>
              </a:tr>
              <a:tr h="630063">
                <a:tc vMerge="1">
                  <a:txBody>
                    <a:bodyPr/>
                    <a:lstStyle/>
                    <a:p>
                      <a:endParaRPr kumimoji="1" lang="ja-JP" altLang="en-US" sz="2400" dirty="0"/>
                    </a:p>
                  </a:txBody>
                  <a:tcPr anchor="ctr"/>
                </a:tc>
                <a:tc vMerge="1">
                  <a:txBody>
                    <a:bodyPr/>
                    <a:lstStyle/>
                    <a:p>
                      <a:endParaRPr kumimoji="1" lang="ja-JP" altLang="en-US" sz="2400" dirty="0"/>
                    </a:p>
                  </a:txBody>
                  <a:tcPr anchor="ctr"/>
                </a:tc>
                <a:tc>
                  <a:txBody>
                    <a:bodyPr/>
                    <a:lstStyle/>
                    <a:p>
                      <a:r>
                        <a:rPr kumimoji="1" lang="ja-JP" altLang="en-US" sz="2400" dirty="0"/>
                        <a:t>配管貫通部の縁切りを行う</a:t>
                      </a:r>
                      <a:endParaRPr kumimoji="1" lang="en-US" altLang="ja-JP" sz="2400" dirty="0"/>
                    </a:p>
                  </a:txBody>
                  <a:tcPr anchor="ctr">
                    <a:solidFill>
                      <a:srgbClr val="E8D0D0"/>
                    </a:solidFill>
                  </a:tcPr>
                </a:tc>
                <a:extLst>
                  <a:ext uri="{0D108BD9-81ED-4DB2-BD59-A6C34878D82A}">
                    <a16:rowId xmlns:a16="http://schemas.microsoft.com/office/drawing/2014/main" val="10006"/>
                  </a:ext>
                </a:extLst>
              </a:tr>
              <a:tr h="630063">
                <a:tc rowSpan="2">
                  <a:txBody>
                    <a:bodyPr/>
                    <a:lstStyle/>
                    <a:p>
                      <a:pPr algn="ctr"/>
                      <a:r>
                        <a:rPr kumimoji="1" lang="ja-JP" altLang="en-US" sz="2400" dirty="0">
                          <a:solidFill>
                            <a:schemeClr val="bg1"/>
                          </a:solidFill>
                        </a:rPr>
                        <a:t>④</a:t>
                      </a:r>
                    </a:p>
                  </a:txBody>
                  <a:tcPr anchor="ctr">
                    <a:solidFill>
                      <a:srgbClr val="C0504D"/>
                    </a:solidFill>
                  </a:tcPr>
                </a:tc>
                <a:tc rowSpan="2">
                  <a:txBody>
                    <a:bodyPr/>
                    <a:lstStyle/>
                    <a:p>
                      <a:r>
                        <a:rPr kumimoji="1" lang="ja-JP" altLang="en-US" sz="2400" dirty="0"/>
                        <a:t>配管内の流体中に伝わるポンプの脈動が</a:t>
                      </a:r>
                      <a:endParaRPr kumimoji="1" lang="en-US" altLang="ja-JP" sz="2400" dirty="0"/>
                    </a:p>
                    <a:p>
                      <a:r>
                        <a:rPr kumimoji="1" lang="ja-JP" altLang="en-US" sz="2400" dirty="0"/>
                        <a:t>建物に伝わり騒音となるもの</a:t>
                      </a:r>
                    </a:p>
                  </a:txBody>
                  <a:tcPr anchor="ctr">
                    <a:solidFill>
                      <a:srgbClr val="F4E9E9"/>
                    </a:solidFill>
                  </a:tcPr>
                </a:tc>
                <a:tc>
                  <a:txBody>
                    <a:bodyPr/>
                    <a:lstStyle/>
                    <a:p>
                      <a:r>
                        <a:rPr kumimoji="1" lang="ja-JP" altLang="en-US" sz="2400" dirty="0"/>
                        <a:t>脈動対策用パイプサイレンサーを使用する</a:t>
                      </a:r>
                    </a:p>
                  </a:txBody>
                  <a:tcPr anchor="ctr">
                    <a:solidFill>
                      <a:srgbClr val="F4E9E9"/>
                    </a:solidFill>
                  </a:tcPr>
                </a:tc>
                <a:extLst>
                  <a:ext uri="{0D108BD9-81ED-4DB2-BD59-A6C34878D82A}">
                    <a16:rowId xmlns:a16="http://schemas.microsoft.com/office/drawing/2014/main" val="10007"/>
                  </a:ext>
                </a:extLst>
              </a:tr>
              <a:tr h="646466">
                <a:tc vMerge="1">
                  <a:txBody>
                    <a:bodyPr/>
                    <a:lstStyle/>
                    <a:p>
                      <a:endParaRPr kumimoji="1" lang="ja-JP" altLang="en-US" sz="2400" dirty="0"/>
                    </a:p>
                  </a:txBody>
                  <a:tcPr anchor="ctr"/>
                </a:tc>
                <a:tc vMerge="1">
                  <a:txBody>
                    <a:bodyPr/>
                    <a:lstStyle/>
                    <a:p>
                      <a:endParaRPr kumimoji="1" lang="ja-JP" altLang="en-US" sz="2400" dirty="0"/>
                    </a:p>
                  </a:txBody>
                  <a:tcPr anchor="ctr"/>
                </a:tc>
                <a:tc>
                  <a:txBody>
                    <a:bodyPr/>
                    <a:lstStyle/>
                    <a:p>
                      <a:r>
                        <a:rPr kumimoji="1" lang="ja-JP" altLang="en-US" sz="2400" dirty="0"/>
                        <a:t>配管貫通部の縁切りを行う</a:t>
                      </a:r>
                    </a:p>
                  </a:txBody>
                  <a:tcPr anchor="ctr">
                    <a:solidFill>
                      <a:srgbClr val="F4E9E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79866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34</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a:t>
            </a:r>
            <a:r>
              <a:rPr lang="ja-JP" altLang="en-US" spc="-100" dirty="0">
                <a:ln w="12700">
                  <a:solidFill>
                    <a:srgbClr val="FF0000"/>
                  </a:solidFill>
                </a:ln>
                <a:solidFill>
                  <a:srgbClr val="FF0000"/>
                </a:solidFill>
                <a:latin typeface="游ゴシック Medium" panose="020B0500000000000000" pitchFamily="50" charset="-128"/>
                <a:ea typeface="游ゴシック Medium" panose="020B0500000000000000" pitchFamily="50" charset="-128"/>
              </a:rPr>
              <a:t>（対策）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60428" y="3077917"/>
            <a:ext cx="36161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3600" spc="-100" dirty="0">
                <a:solidFill>
                  <a:srgbClr val="000000"/>
                </a:solidFill>
                <a:latin typeface="+mj-ea"/>
                <a:ea typeface="+mj-ea"/>
              </a:rPr>
              <a:t>＜ 振動対策 ＞</a:t>
            </a:r>
          </a:p>
        </p:txBody>
      </p:sp>
      <p:grpSp>
        <p:nvGrpSpPr>
          <p:cNvPr id="5" name="グループ化 4"/>
          <p:cNvGrpSpPr/>
          <p:nvPr/>
        </p:nvGrpSpPr>
        <p:grpSpPr>
          <a:xfrm>
            <a:off x="689621" y="4185320"/>
            <a:ext cx="2290015" cy="587191"/>
            <a:chOff x="5971277" y="3323964"/>
            <a:chExt cx="2290015" cy="587191"/>
          </a:xfrm>
        </p:grpSpPr>
        <p:sp>
          <p:nvSpPr>
            <p:cNvPr id="18" name="円/楕円 17"/>
            <p:cNvSpPr/>
            <p:nvPr/>
          </p:nvSpPr>
          <p:spPr>
            <a:xfrm>
              <a:off x="5971277" y="3464849"/>
              <a:ext cx="2093719" cy="446306"/>
            </a:xfrm>
            <a:prstGeom prst="ellipse">
              <a:avLst/>
            </a:prstGeom>
            <a:gradFill flip="none" rotWithShape="1">
              <a:gsLst>
                <a:gs pos="50000">
                  <a:srgbClr val="00B050">
                    <a:alpha val="50000"/>
                  </a:srgbClr>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264796" y="3323964"/>
              <a:ext cx="199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防振架台　　　</a:t>
              </a:r>
            </a:p>
          </p:txBody>
        </p:sp>
      </p:grpSp>
      <p:grpSp>
        <p:nvGrpSpPr>
          <p:cNvPr id="20" name="グループ化 19"/>
          <p:cNvGrpSpPr/>
          <p:nvPr/>
        </p:nvGrpSpPr>
        <p:grpSpPr>
          <a:xfrm>
            <a:off x="4855089" y="4185320"/>
            <a:ext cx="1928593" cy="587191"/>
            <a:chOff x="5971277" y="3323964"/>
            <a:chExt cx="2290015" cy="587191"/>
          </a:xfrm>
        </p:grpSpPr>
        <p:sp>
          <p:nvSpPr>
            <p:cNvPr id="21" name="円/楕円 20"/>
            <p:cNvSpPr/>
            <p:nvPr/>
          </p:nvSpPr>
          <p:spPr>
            <a:xfrm>
              <a:off x="5971277" y="3464849"/>
              <a:ext cx="2093719" cy="446306"/>
            </a:xfrm>
            <a:prstGeom prst="ellipse">
              <a:avLst/>
            </a:prstGeom>
            <a:gradFill flip="none" rotWithShape="1">
              <a:gsLst>
                <a:gs pos="50000">
                  <a:srgbClr val="00B050">
                    <a:alpha val="50000"/>
                  </a:srgbClr>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264796" y="3323964"/>
              <a:ext cx="199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フレキ　　　</a:t>
              </a:r>
            </a:p>
          </p:txBody>
        </p:sp>
      </p:grpSp>
      <p:grpSp>
        <p:nvGrpSpPr>
          <p:cNvPr id="23" name="グループ化 22"/>
          <p:cNvGrpSpPr/>
          <p:nvPr/>
        </p:nvGrpSpPr>
        <p:grpSpPr>
          <a:xfrm>
            <a:off x="9289132" y="4185320"/>
            <a:ext cx="1928593" cy="587191"/>
            <a:chOff x="5971277" y="3323964"/>
            <a:chExt cx="2290015" cy="587191"/>
          </a:xfrm>
        </p:grpSpPr>
        <p:sp>
          <p:nvSpPr>
            <p:cNvPr id="24" name="円/楕円 23"/>
            <p:cNvSpPr/>
            <p:nvPr/>
          </p:nvSpPr>
          <p:spPr>
            <a:xfrm>
              <a:off x="5971277" y="3464849"/>
              <a:ext cx="2093719" cy="446306"/>
            </a:xfrm>
            <a:prstGeom prst="ellipse">
              <a:avLst/>
            </a:prstGeom>
            <a:gradFill flip="none" rotWithShape="1">
              <a:gsLst>
                <a:gs pos="50000">
                  <a:srgbClr val="00B050">
                    <a:alpha val="50000"/>
                  </a:srgbClr>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264796" y="3323964"/>
              <a:ext cx="199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游ゴシック Medium" panose="020B0500000000000000" pitchFamily="50" charset="-128"/>
                  <a:ea typeface="游ゴシック Medium" panose="020B0500000000000000" pitchFamily="50" charset="-128"/>
                </a:rPr>
                <a:t>吊防振　　　</a:t>
              </a:r>
            </a:p>
          </p:txBody>
        </p:sp>
      </p:grpSp>
      <p:pic>
        <p:nvPicPr>
          <p:cNvPr id="8" name="図 7">
            <a:extLst>
              <a:ext uri="{FF2B5EF4-FFF2-40B4-BE49-F238E27FC236}">
                <a16:creationId xmlns:a16="http://schemas.microsoft.com/office/drawing/2014/main" id="{9B92A880-E3CA-4ECA-A952-24EEAB8660C4}"/>
              </a:ext>
            </a:extLst>
          </p:cNvPr>
          <p:cNvPicPr>
            <a:picLocks noChangeAspect="1"/>
          </p:cNvPicPr>
          <p:nvPr/>
        </p:nvPicPr>
        <p:blipFill>
          <a:blip r:embed="rId3"/>
          <a:stretch>
            <a:fillRect/>
          </a:stretch>
        </p:blipFill>
        <p:spPr>
          <a:xfrm>
            <a:off x="542442" y="4857289"/>
            <a:ext cx="4032574" cy="3732630"/>
          </a:xfrm>
          <a:prstGeom prst="rect">
            <a:avLst/>
          </a:prstGeom>
        </p:spPr>
      </p:pic>
      <p:pic>
        <p:nvPicPr>
          <p:cNvPr id="16" name="図 15">
            <a:extLst>
              <a:ext uri="{FF2B5EF4-FFF2-40B4-BE49-F238E27FC236}">
                <a16:creationId xmlns:a16="http://schemas.microsoft.com/office/drawing/2014/main" id="{760A6597-2458-4A81-8C32-81728CF7C5B9}"/>
              </a:ext>
            </a:extLst>
          </p:cNvPr>
          <p:cNvPicPr>
            <a:picLocks noChangeAspect="1"/>
          </p:cNvPicPr>
          <p:nvPr/>
        </p:nvPicPr>
        <p:blipFill>
          <a:blip r:embed="rId4"/>
          <a:stretch>
            <a:fillRect/>
          </a:stretch>
        </p:blipFill>
        <p:spPr>
          <a:xfrm>
            <a:off x="4500600" y="4921260"/>
            <a:ext cx="4377725" cy="3295591"/>
          </a:xfrm>
          <a:prstGeom prst="rect">
            <a:avLst/>
          </a:prstGeom>
        </p:spPr>
      </p:pic>
      <p:pic>
        <p:nvPicPr>
          <p:cNvPr id="26" name="図 25">
            <a:extLst>
              <a:ext uri="{FF2B5EF4-FFF2-40B4-BE49-F238E27FC236}">
                <a16:creationId xmlns:a16="http://schemas.microsoft.com/office/drawing/2014/main" id="{5231AC39-540C-42FF-8062-BAE3B53972B0}"/>
              </a:ext>
            </a:extLst>
          </p:cNvPr>
          <p:cNvPicPr>
            <a:picLocks noChangeAspect="1"/>
          </p:cNvPicPr>
          <p:nvPr/>
        </p:nvPicPr>
        <p:blipFill>
          <a:blip r:embed="rId5"/>
          <a:stretch>
            <a:fillRect/>
          </a:stretch>
        </p:blipFill>
        <p:spPr>
          <a:xfrm>
            <a:off x="9223123" y="4924750"/>
            <a:ext cx="4539697" cy="3733900"/>
          </a:xfrm>
          <a:prstGeom prst="rect">
            <a:avLst/>
          </a:prstGeom>
        </p:spPr>
      </p:pic>
    </p:spTree>
    <p:extLst>
      <p:ext uri="{BB962C8B-B14F-4D97-AF65-F5344CB8AC3E}">
        <p14:creationId xmlns:p14="http://schemas.microsoft.com/office/powerpoint/2010/main" val="226922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振動・騒音</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注意を要するポンプの現象</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35</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ポンプに関わる振動と音</a:t>
            </a:r>
            <a:r>
              <a:rPr lang="ja-JP" altLang="en-US" spc="-100" dirty="0">
                <a:ln w="12700">
                  <a:solidFill>
                    <a:srgbClr val="FF0000"/>
                  </a:solidFill>
                </a:ln>
                <a:solidFill>
                  <a:srgbClr val="FF0000"/>
                </a:solidFill>
                <a:latin typeface="游ゴシック Medium" panose="020B0500000000000000" pitchFamily="50" charset="-128"/>
                <a:ea typeface="游ゴシック Medium" panose="020B0500000000000000" pitchFamily="50" charset="-128"/>
              </a:rPr>
              <a:t>（対策）　</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1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60428" y="3077917"/>
            <a:ext cx="36161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3600" spc="-100" dirty="0">
                <a:solidFill>
                  <a:srgbClr val="000000"/>
                </a:solidFill>
                <a:latin typeface="+mj-ea"/>
                <a:ea typeface="+mj-ea"/>
              </a:rPr>
              <a:t>＜ 脈動対策 ＞</a:t>
            </a:r>
          </a:p>
        </p:txBody>
      </p:sp>
      <p:pic>
        <p:nvPicPr>
          <p:cNvPr id="7" name="図 6"/>
          <p:cNvPicPr>
            <a:picLocks noChangeAspect="1"/>
          </p:cNvPicPr>
          <p:nvPr/>
        </p:nvPicPr>
        <p:blipFill rotWithShape="1">
          <a:blip r:embed="rId3"/>
          <a:srcRect l="13087" r="7515"/>
          <a:stretch/>
        </p:blipFill>
        <p:spPr>
          <a:xfrm>
            <a:off x="1457346" y="4392307"/>
            <a:ext cx="5438434" cy="5646121"/>
          </a:xfrm>
          <a:prstGeom prst="rect">
            <a:avLst/>
          </a:prstGeom>
        </p:spPr>
      </p:pic>
      <p:sp>
        <p:nvSpPr>
          <p:cNvPr id="9" name="正方形/長方形 8"/>
          <p:cNvSpPr/>
          <p:nvPr/>
        </p:nvSpPr>
        <p:spPr>
          <a:xfrm>
            <a:off x="680478" y="3996519"/>
            <a:ext cx="6312164" cy="5724636"/>
          </a:xfrm>
          <a:prstGeom prst="rect">
            <a:avLst/>
          </a:prstGeom>
          <a:no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kumimoji="1" lang="ja-JP" altLang="en-US" sz="3600" dirty="0">
                <a:solidFill>
                  <a:srgbClr val="7030A0"/>
                </a:solidFill>
              </a:rPr>
              <a:t> </a:t>
            </a:r>
            <a:r>
              <a:rPr kumimoji="1" lang="ja-JP" altLang="en-US" sz="3600" u="sng" dirty="0">
                <a:solidFill>
                  <a:srgbClr val="7030A0"/>
                </a:solidFill>
                <a:effectLst>
                  <a:outerShdw blurRad="38100" dist="38100" dir="2700000" algn="tl">
                    <a:srgbClr val="000000">
                      <a:alpha val="43137"/>
                    </a:srgbClr>
                  </a:outerShdw>
                </a:effectLst>
              </a:rPr>
              <a:t>構造 </a:t>
            </a:r>
            <a:r>
              <a:rPr kumimoji="1" lang="ja-JP" altLang="en-US" sz="3600" i="1" dirty="0">
                <a:solidFill>
                  <a:srgbClr val="7030A0"/>
                </a:solidFill>
                <a:effectLst>
                  <a:outerShdw blurRad="38100" dist="38100" dir="2700000" algn="tl">
                    <a:srgbClr val="000000">
                      <a:alpha val="43137"/>
                    </a:srgbClr>
                  </a:outerShdw>
                </a:effectLst>
              </a:rPr>
              <a:t> </a:t>
            </a:r>
          </a:p>
        </p:txBody>
      </p:sp>
      <p:sp>
        <p:nvSpPr>
          <p:cNvPr id="27" name="正方形/長方形 26"/>
          <p:cNvSpPr/>
          <p:nvPr/>
        </p:nvSpPr>
        <p:spPr>
          <a:xfrm>
            <a:off x="7510613" y="3996519"/>
            <a:ext cx="6312164" cy="5724636"/>
          </a:xfrm>
          <a:prstGeom prst="rect">
            <a:avLst/>
          </a:prstGeom>
          <a:no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kumimoji="1" lang="ja-JP" altLang="en-US" sz="3600" dirty="0">
                <a:solidFill>
                  <a:srgbClr val="7030A0"/>
                </a:solidFill>
              </a:rPr>
              <a:t> </a:t>
            </a:r>
            <a:r>
              <a:rPr kumimoji="1" lang="ja-JP" altLang="en-US" sz="3600" u="sng" dirty="0">
                <a:solidFill>
                  <a:srgbClr val="7030A0"/>
                </a:solidFill>
                <a:effectLst>
                  <a:outerShdw blurRad="38100" dist="38100" dir="2700000" algn="tl">
                    <a:srgbClr val="000000">
                      <a:alpha val="43137"/>
                    </a:srgbClr>
                  </a:outerShdw>
                </a:effectLst>
              </a:rPr>
              <a:t>脈動防止原理 </a:t>
            </a:r>
            <a:r>
              <a:rPr kumimoji="1" lang="ja-JP" altLang="en-US" sz="3600" i="1" u="sng" dirty="0">
                <a:solidFill>
                  <a:srgbClr val="7030A0"/>
                </a:solidFill>
                <a:effectLst>
                  <a:outerShdw blurRad="38100" dist="38100" dir="2700000" algn="tl">
                    <a:srgbClr val="000000">
                      <a:alpha val="43137"/>
                    </a:srgbClr>
                  </a:outerShdw>
                </a:effectLst>
              </a:rPr>
              <a:t> </a:t>
            </a:r>
          </a:p>
        </p:txBody>
      </p:sp>
      <p:sp>
        <p:nvSpPr>
          <p:cNvPr id="2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085704" y="4952365"/>
            <a:ext cx="489654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mj-ea"/>
                <a:ea typeface="+mj-ea"/>
              </a:rPr>
              <a:t>・膨張による効果</a:t>
            </a:r>
            <a:endParaRPr lang="en-US" altLang="ja-JP" sz="2800" spc="-100" dirty="0">
              <a:solidFill>
                <a:srgbClr val="000000"/>
              </a:solidFill>
              <a:latin typeface="+mj-ea"/>
              <a:ea typeface="+mj-ea"/>
            </a:endParaRPr>
          </a:p>
          <a:p>
            <a:pPr fontAlgn="base">
              <a:spcBef>
                <a:spcPct val="50000"/>
              </a:spcBef>
              <a:spcAft>
                <a:spcPct val="0"/>
              </a:spcAft>
              <a:buFontTx/>
              <a:buNone/>
            </a:pPr>
            <a:r>
              <a:rPr lang="ja-JP" altLang="en-US" sz="2800" spc="-100" dirty="0">
                <a:solidFill>
                  <a:srgbClr val="000000"/>
                </a:solidFill>
                <a:latin typeface="+mj-ea"/>
                <a:ea typeface="+mj-ea"/>
              </a:rPr>
              <a:t>・ゴムの弾性による効果</a:t>
            </a:r>
            <a:endParaRPr lang="en-US" altLang="ja-JP" sz="2800" spc="-100" dirty="0">
              <a:solidFill>
                <a:srgbClr val="000000"/>
              </a:solidFill>
              <a:latin typeface="+mj-ea"/>
              <a:ea typeface="+mj-ea"/>
            </a:endParaRPr>
          </a:p>
          <a:p>
            <a:pPr fontAlgn="base">
              <a:spcBef>
                <a:spcPct val="50000"/>
              </a:spcBef>
              <a:spcAft>
                <a:spcPct val="0"/>
              </a:spcAft>
              <a:buFontTx/>
              <a:buNone/>
            </a:pPr>
            <a:r>
              <a:rPr lang="ja-JP" altLang="en-US" sz="2800" spc="-100" dirty="0">
                <a:solidFill>
                  <a:srgbClr val="000000"/>
                </a:solidFill>
                <a:latin typeface="+mj-ea"/>
                <a:ea typeface="+mj-ea"/>
              </a:rPr>
              <a:t>・干渉管による効果</a:t>
            </a:r>
          </a:p>
        </p:txBody>
      </p:sp>
      <p:sp>
        <p:nvSpPr>
          <p:cNvPr id="17" name="右矢印 16"/>
          <p:cNvSpPr/>
          <p:nvPr/>
        </p:nvSpPr>
        <p:spPr>
          <a:xfrm>
            <a:off x="3927030" y="3103363"/>
            <a:ext cx="1040160" cy="59543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261882" y="3016360"/>
            <a:ext cx="6143819" cy="7694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4400" dirty="0">
                <a:ln w="0"/>
                <a:solidFill>
                  <a:srgbClr val="C00000"/>
                </a:solidFill>
                <a:effectLst/>
                <a:latin typeface="+mj-ea"/>
                <a:ea typeface="+mj-ea"/>
              </a:rPr>
              <a:t>パイプサイレンサー</a:t>
            </a:r>
          </a:p>
        </p:txBody>
      </p:sp>
      <p:pic>
        <p:nvPicPr>
          <p:cNvPr id="8" name="図 7">
            <a:extLst>
              <a:ext uri="{FF2B5EF4-FFF2-40B4-BE49-F238E27FC236}">
                <a16:creationId xmlns:a16="http://schemas.microsoft.com/office/drawing/2014/main" id="{3A51D83F-CF31-4C86-80B2-1A072F879953}"/>
              </a:ext>
            </a:extLst>
          </p:cNvPr>
          <p:cNvPicPr>
            <a:picLocks noChangeAspect="1"/>
          </p:cNvPicPr>
          <p:nvPr/>
        </p:nvPicPr>
        <p:blipFill>
          <a:blip r:embed="rId4"/>
          <a:stretch>
            <a:fillRect/>
          </a:stretch>
        </p:blipFill>
        <p:spPr>
          <a:xfrm>
            <a:off x="8319104" y="6858837"/>
            <a:ext cx="4429743" cy="2705478"/>
          </a:xfrm>
          <a:prstGeom prst="rect">
            <a:avLst/>
          </a:prstGeom>
        </p:spPr>
      </p:pic>
    </p:spTree>
    <p:extLst>
      <p:ext uri="{BB962C8B-B14F-4D97-AF65-F5344CB8AC3E}">
        <p14:creationId xmlns:p14="http://schemas.microsoft.com/office/powerpoint/2010/main" val="1986308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002_b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4439901" cy="10801350"/>
          </a:xfrm>
          <a:prstGeom prst="rect">
            <a:avLst/>
          </a:prstGeom>
        </p:spPr>
      </p:pic>
      <p:pic>
        <p:nvPicPr>
          <p:cNvPr id="12" name="図 11" descr="002_ob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14437869" cy="10801350"/>
          </a:xfrm>
          <a:prstGeom prst="rect">
            <a:avLst/>
          </a:prstGeom>
        </p:spPr>
      </p:pic>
      <p:sp>
        <p:nvSpPr>
          <p:cNvPr id="7" name="object 2"/>
          <p:cNvSpPr txBox="1">
            <a:spLocks/>
          </p:cNvSpPr>
          <p:nvPr/>
        </p:nvSpPr>
        <p:spPr>
          <a:xfrm>
            <a:off x="2707813" y="4855654"/>
            <a:ext cx="8986175" cy="1090042"/>
          </a:xfrm>
          <a:prstGeom prst="rect">
            <a:avLst/>
          </a:prstGeom>
        </p:spPr>
        <p:txBody>
          <a:bodyPr vert="horz" wrap="square" lIns="0" tIns="12700" rIns="0" bIns="0" rtlCol="0">
            <a:spAutoFit/>
          </a:bodyPr>
          <a:lstStyle>
            <a:lvl1pPr>
              <a:defRPr sz="7000" b="1" i="0">
                <a:solidFill>
                  <a:srgbClr val="232323"/>
                </a:solidFill>
                <a:latin typeface="YuGothic"/>
                <a:ea typeface="+mj-ea"/>
                <a:cs typeface="YuGothic"/>
              </a:defRPr>
            </a:lvl1pPr>
          </a:lstStyle>
          <a:p>
            <a:pPr marL="1359535">
              <a:spcBef>
                <a:spcPts val="100"/>
              </a:spcBef>
            </a:pPr>
            <a:r>
              <a:rPr lang="ja-JP" altLang="en-US" spc="350" dirty="0">
                <a:ln w="28575">
                  <a:solidFill>
                    <a:srgbClr val="232323"/>
                  </a:solidFill>
                </a:ln>
                <a:latin typeface="+mn-ea"/>
                <a:ea typeface="+mn-ea"/>
                <a:cs typeface="游ゴシック体 ボールド"/>
              </a:rPr>
              <a:t>ポンプの保守管理</a:t>
            </a:r>
          </a:p>
        </p:txBody>
      </p:sp>
      <p:sp>
        <p:nvSpPr>
          <p:cNvPr id="8" name="スライド番号プレースホルダー 24">
            <a:extLst>
              <a:ext uri="{FF2B5EF4-FFF2-40B4-BE49-F238E27FC236}">
                <a16:creationId xmlns:a16="http://schemas.microsoft.com/office/drawing/2014/main" id="{DD15521B-FBBD-434F-BCD4-95BF89AF0951}"/>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36</a:t>
            </a:fld>
            <a:endParaRPr lang="ja-JP" altLang="en-US" sz="3600" dirty="0">
              <a:solidFill>
                <a:schemeClr val="bg1"/>
              </a:solidFill>
            </a:endParaRPr>
          </a:p>
        </p:txBody>
      </p:sp>
      <p:sp>
        <p:nvSpPr>
          <p:cNvPr id="6" name="object 2"/>
          <p:cNvSpPr txBox="1"/>
          <p:nvPr/>
        </p:nvSpPr>
        <p:spPr>
          <a:xfrm>
            <a:off x="2988432" y="4421819"/>
            <a:ext cx="1074420" cy="1628651"/>
          </a:xfrm>
          <a:prstGeom prst="rect">
            <a:avLst/>
          </a:prstGeom>
        </p:spPr>
        <p:txBody>
          <a:bodyPr vert="horz" wrap="square" lIns="0" tIns="12700" rIns="0" bIns="0" rtlCol="0">
            <a:spAutoFit/>
          </a:bodyPr>
          <a:lstStyle/>
          <a:p>
            <a:pPr marL="12700">
              <a:lnSpc>
                <a:spcPct val="100000"/>
              </a:lnSpc>
              <a:spcBef>
                <a:spcPts val="100"/>
              </a:spcBef>
            </a:pPr>
            <a:r>
              <a:rPr lang="en-US" sz="10500" b="1" i="1" dirty="0">
                <a:solidFill>
                  <a:srgbClr val="1D2087"/>
                </a:solidFill>
                <a:latin typeface="MS UI Gothic" panose="020B0600070205080204" pitchFamily="50" charset="-128"/>
                <a:ea typeface="MS UI Gothic" panose="020B0600070205080204" pitchFamily="50" charset="-128"/>
                <a:cs typeface="CenturyGothic-BoldItalic"/>
              </a:rPr>
              <a:t>7</a:t>
            </a:r>
            <a:r>
              <a:rPr sz="10500" b="1" i="1" dirty="0">
                <a:solidFill>
                  <a:srgbClr val="1D2087"/>
                </a:solidFill>
                <a:latin typeface="MS UI Gothic" panose="020B0600070205080204" pitchFamily="50" charset="-128"/>
                <a:ea typeface="MS UI Gothic" panose="020B0600070205080204" pitchFamily="50" charset="-128"/>
                <a:cs typeface="CenturyGothic-BoldItalic"/>
              </a:rPr>
              <a:t>.</a:t>
            </a:r>
            <a:endParaRPr sz="10500" dirty="0">
              <a:latin typeface="MS UI Gothic" panose="020B0600070205080204" pitchFamily="50" charset="-128"/>
              <a:ea typeface="MS UI Gothic" panose="020B0600070205080204" pitchFamily="50" charset="-128"/>
              <a:cs typeface="CenturyGothic-BoldItalic"/>
            </a:endParaRPr>
          </a:p>
        </p:txBody>
      </p:sp>
    </p:spTree>
    <p:extLst>
      <p:ext uri="{BB962C8B-B14F-4D97-AF65-F5344CB8AC3E}">
        <p14:creationId xmlns:p14="http://schemas.microsoft.com/office/powerpoint/2010/main" val="2197133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121402" y="4410204"/>
            <a:ext cx="4090219" cy="5229142"/>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代表的な消耗部品①</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37</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軸封部：メカニカルシール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メカニカルシールの回転環と固定環の各面は運転時に摺動しており、</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経時的な摩耗によって漏水が発生する。</a:t>
            </a: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3249" y="5395083"/>
            <a:ext cx="3726286" cy="2794715"/>
          </a:xfrm>
          <a:prstGeom prst="rect">
            <a:avLst/>
          </a:prstGeom>
          <a:ln w="28575">
            <a:solidFill>
              <a:srgbClr val="FF0000"/>
            </a:solidFill>
          </a:ln>
        </p:spPr>
      </p:pic>
      <p:sp>
        <p:nvSpPr>
          <p:cNvPr id="2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333249" y="8326335"/>
            <a:ext cx="40685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FF0000"/>
                </a:solidFill>
                <a:latin typeface="+mj-ea"/>
                <a:ea typeface="+mj-ea"/>
              </a:rPr>
              <a:t>メカニカルシールからの漏水状況</a:t>
            </a:r>
          </a:p>
        </p:txBody>
      </p:sp>
      <p:grpSp>
        <p:nvGrpSpPr>
          <p:cNvPr id="19" name="グループ化 18"/>
          <p:cNvGrpSpPr/>
          <p:nvPr/>
        </p:nvGrpSpPr>
        <p:grpSpPr>
          <a:xfrm>
            <a:off x="1145451" y="4301530"/>
            <a:ext cx="2700300" cy="461665"/>
            <a:chOff x="7992988" y="4502338"/>
            <a:chExt cx="2700300" cy="461665"/>
          </a:xfrm>
        </p:grpSpPr>
        <p:sp>
          <p:nvSpPr>
            <p:cNvPr id="18" name="正方形/長方形 17"/>
            <p:cNvSpPr/>
            <p:nvPr/>
          </p:nvSpPr>
          <p:spPr>
            <a:xfrm>
              <a:off x="7992988" y="4752603"/>
              <a:ext cx="2700300" cy="108012"/>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064996" y="4502338"/>
              <a:ext cx="26282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回転環の状態比較</a:t>
              </a:r>
            </a:p>
          </p:txBody>
        </p:sp>
      </p:grpSp>
      <p:pic>
        <p:nvPicPr>
          <p:cNvPr id="30" name="図 29"/>
          <p:cNvPicPr>
            <a:picLocks noChangeAspect="1"/>
          </p:cNvPicPr>
          <p:nvPr/>
        </p:nvPicPr>
        <p:blipFill rotWithShape="1">
          <a:blip r:embed="rId5"/>
          <a:srcRect t="11255"/>
          <a:stretch/>
        </p:blipFill>
        <p:spPr>
          <a:xfrm>
            <a:off x="1147618" y="5400258"/>
            <a:ext cx="4104456" cy="1649323"/>
          </a:xfrm>
          <a:prstGeom prst="rect">
            <a:avLst/>
          </a:prstGeom>
        </p:spPr>
      </p:pic>
      <p:pic>
        <p:nvPicPr>
          <p:cNvPr id="31" name="図 30"/>
          <p:cNvPicPr>
            <a:picLocks noChangeAspect="1"/>
          </p:cNvPicPr>
          <p:nvPr/>
        </p:nvPicPr>
        <p:blipFill>
          <a:blip r:embed="rId6"/>
          <a:stretch>
            <a:fillRect/>
          </a:stretch>
        </p:blipFill>
        <p:spPr>
          <a:xfrm>
            <a:off x="1147618" y="7183961"/>
            <a:ext cx="4089983" cy="2284749"/>
          </a:xfrm>
          <a:prstGeom prst="rect">
            <a:avLst/>
          </a:prstGeom>
          <a:ln w="19050">
            <a:solidFill>
              <a:srgbClr val="FF0000"/>
            </a:solidFill>
          </a:ln>
        </p:spPr>
      </p:pic>
      <p:sp>
        <p:nvSpPr>
          <p:cNvPr id="4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312495" y="4967841"/>
            <a:ext cx="1880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mj-ea"/>
                <a:ea typeface="+mj-ea"/>
              </a:rPr>
              <a:t>＜新品＞</a:t>
            </a:r>
          </a:p>
        </p:txBody>
      </p:sp>
      <p:sp>
        <p:nvSpPr>
          <p:cNvPr id="4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3150374" y="4967841"/>
            <a:ext cx="21576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mj-ea"/>
                <a:ea typeface="+mj-ea"/>
              </a:rPr>
              <a:t>＜経年劣化＞</a:t>
            </a:r>
          </a:p>
        </p:txBody>
      </p:sp>
      <p:cxnSp>
        <p:nvCxnSpPr>
          <p:cNvPr id="22" name="直線コネクタ 21"/>
          <p:cNvCxnSpPr/>
          <p:nvPr/>
        </p:nvCxnSpPr>
        <p:spPr>
          <a:xfrm>
            <a:off x="959362" y="5544274"/>
            <a:ext cx="4464496"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959362" y="5677849"/>
            <a:ext cx="4464496"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a:off x="1133144" y="7920538"/>
            <a:ext cx="4514973" cy="0"/>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a:off x="1133145" y="8424594"/>
            <a:ext cx="4104456" cy="0"/>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1133145" y="8172566"/>
            <a:ext cx="4514973" cy="0"/>
          </a:xfrm>
          <a:prstGeom prst="line">
            <a:avLst/>
          </a:prstGeom>
          <a:ln w="28575">
            <a:solidFill>
              <a:srgbClr val="FFC000"/>
            </a:solidFill>
            <a:prstDash val="sysDot"/>
          </a:ln>
        </p:spPr>
        <p:style>
          <a:lnRef idx="1">
            <a:schemeClr val="dk1"/>
          </a:lnRef>
          <a:fillRef idx="0">
            <a:schemeClr val="dk1"/>
          </a:fillRef>
          <a:effectRef idx="0">
            <a:schemeClr val="dk1"/>
          </a:effectRef>
          <a:fontRef idx="minor">
            <a:schemeClr val="tx1"/>
          </a:fontRef>
        </p:style>
      </p:cxnSp>
      <p:sp>
        <p:nvSpPr>
          <p:cNvPr id="25" name="正方形/長方形 24"/>
          <p:cNvSpPr/>
          <p:nvPr/>
        </p:nvSpPr>
        <p:spPr>
          <a:xfrm>
            <a:off x="2659786" y="5400258"/>
            <a:ext cx="1188132" cy="46805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47" name="直線コネクタ 46"/>
          <p:cNvCxnSpPr/>
          <p:nvPr/>
        </p:nvCxnSpPr>
        <p:spPr>
          <a:xfrm>
            <a:off x="3847918" y="5400258"/>
            <a:ext cx="1404156" cy="1783703"/>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flipH="1">
            <a:off x="1133145" y="5400257"/>
            <a:ext cx="1522263" cy="1783703"/>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67" name="直線矢印コネクタ 66"/>
          <p:cNvCxnSpPr/>
          <p:nvPr/>
        </p:nvCxnSpPr>
        <p:spPr>
          <a:xfrm>
            <a:off x="5423858" y="7560498"/>
            <a:ext cx="0" cy="324036"/>
          </a:xfrm>
          <a:prstGeom prst="straightConnector1">
            <a:avLst/>
          </a:prstGeom>
          <a:ln>
            <a:solidFill>
              <a:srgbClr val="C0504D"/>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p:nvPr/>
        </p:nvCxnSpPr>
        <p:spPr>
          <a:xfrm flipV="1">
            <a:off x="5423858" y="8183883"/>
            <a:ext cx="0" cy="337406"/>
          </a:xfrm>
          <a:prstGeom prst="straightConnector1">
            <a:avLst/>
          </a:prstGeom>
          <a:ln>
            <a:solidFill>
              <a:srgbClr val="C0504D"/>
            </a:solidFill>
            <a:tailEnd type="triangle" w="lg" len="lg"/>
          </a:ln>
        </p:spPr>
        <p:style>
          <a:lnRef idx="2">
            <a:schemeClr val="accent1"/>
          </a:lnRef>
          <a:fillRef idx="0">
            <a:schemeClr val="accent1"/>
          </a:fillRef>
          <a:effectRef idx="1">
            <a:schemeClr val="accent1"/>
          </a:effectRef>
          <a:fontRef idx="minor">
            <a:schemeClr val="tx1"/>
          </a:fontRef>
        </p:style>
      </p:cxnSp>
      <p:sp>
        <p:nvSpPr>
          <p:cNvPr id="7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504102" y="7864670"/>
            <a:ext cx="961828" cy="461665"/>
          </a:xfrm>
          <a:prstGeom prst="rect">
            <a:avLst/>
          </a:prstGeom>
          <a:noFill/>
          <a:ln>
            <a:noFill/>
          </a:ln>
          <a:effec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C0504D"/>
                </a:solidFill>
                <a:latin typeface="+mj-ea"/>
                <a:ea typeface="+mj-ea"/>
              </a:rPr>
              <a:t>摩耗</a:t>
            </a:r>
          </a:p>
        </p:txBody>
      </p:sp>
    </p:spTree>
    <p:extLst>
      <p:ext uri="{BB962C8B-B14F-4D97-AF65-F5344CB8AC3E}">
        <p14:creationId xmlns:p14="http://schemas.microsoft.com/office/powerpoint/2010/main" val="822767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581" y="4102270"/>
            <a:ext cx="4758020" cy="2850270"/>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代表的な消耗部品②</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38</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軸封部：グランドパッキン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グランドパッキンと主軸は運転時に摺動しており、</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経時的な摩耗によって漏水量の増大や主軸との焼き付きが発生する。</a:t>
            </a:r>
          </a:p>
        </p:txBody>
      </p:sp>
      <p:sp>
        <p:nvSpPr>
          <p:cNvPr id="5" name="正方形/長方形 4"/>
          <p:cNvSpPr/>
          <p:nvPr/>
        </p:nvSpPr>
        <p:spPr>
          <a:xfrm>
            <a:off x="3715516" y="5143934"/>
            <a:ext cx="448054" cy="79208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8" name="直線コネクタ 7"/>
          <p:cNvCxnSpPr>
            <a:stCxn id="5" idx="2"/>
          </p:cNvCxnSpPr>
          <p:nvPr/>
        </p:nvCxnSpPr>
        <p:spPr>
          <a:xfrm flipH="1">
            <a:off x="3836560" y="5936022"/>
            <a:ext cx="102983" cy="1296144"/>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684078" y="9913992"/>
            <a:ext cx="3859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FF0000"/>
                </a:solidFill>
                <a:latin typeface="+mj-ea"/>
                <a:ea typeface="+mj-ea"/>
              </a:rPr>
              <a:t>グランドパッキンからの漏水状況</a:t>
            </a:r>
          </a:p>
        </p:txBody>
      </p:sp>
      <p:grpSp>
        <p:nvGrpSpPr>
          <p:cNvPr id="19" name="グループ化 18"/>
          <p:cNvGrpSpPr/>
          <p:nvPr/>
        </p:nvGrpSpPr>
        <p:grpSpPr>
          <a:xfrm>
            <a:off x="8144726" y="4899567"/>
            <a:ext cx="4781902" cy="892552"/>
            <a:chOff x="7864543" y="4680337"/>
            <a:chExt cx="2707070" cy="892552"/>
          </a:xfrm>
        </p:grpSpPr>
        <p:sp>
          <p:nvSpPr>
            <p:cNvPr id="18" name="正方形/長方形 17"/>
            <p:cNvSpPr/>
            <p:nvPr/>
          </p:nvSpPr>
          <p:spPr>
            <a:xfrm>
              <a:off x="7864543" y="4924704"/>
              <a:ext cx="2700300" cy="108012"/>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43321" y="4680337"/>
              <a:ext cx="262829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mj-ea"/>
                  <a:ea typeface="+mj-ea"/>
                </a:rPr>
                <a:t>グランドパッキン</a:t>
              </a:r>
              <a:r>
                <a:rPr lang="ja-JP" altLang="en-US" sz="2400" spc="-100" dirty="0">
                  <a:solidFill>
                    <a:srgbClr val="000000"/>
                  </a:solidFill>
                  <a:latin typeface="+mj-ea"/>
                  <a:ea typeface="+mj-ea"/>
                </a:rPr>
                <a:t>の状態比較</a:t>
              </a:r>
            </a:p>
          </p:txBody>
        </p:sp>
      </p:grpSp>
      <p:pic>
        <p:nvPicPr>
          <p:cNvPr id="34" name="図 33" descr="04020124420003.jpg"/>
          <p:cNvPicPr>
            <a:picLocks noChangeAspect="1"/>
          </p:cNvPicPr>
          <p:nvPr/>
        </p:nvPicPr>
        <p:blipFill>
          <a:blip r:embed="rId4"/>
          <a:stretch>
            <a:fillRect/>
          </a:stretch>
        </p:blipFill>
        <p:spPr>
          <a:xfrm>
            <a:off x="1405685" y="7374009"/>
            <a:ext cx="2849958" cy="2372351"/>
          </a:xfrm>
          <a:prstGeom prst="rect">
            <a:avLst/>
          </a:prstGeom>
        </p:spPr>
      </p:pic>
      <p:pic>
        <p:nvPicPr>
          <p:cNvPr id="35" name="図 34"/>
          <p:cNvPicPr>
            <a:picLocks noChangeAspect="1"/>
          </p:cNvPicPr>
          <p:nvPr/>
        </p:nvPicPr>
        <p:blipFill>
          <a:blip r:embed="rId5"/>
          <a:stretch>
            <a:fillRect/>
          </a:stretch>
        </p:blipFill>
        <p:spPr>
          <a:xfrm>
            <a:off x="4441899" y="7368254"/>
            <a:ext cx="2024339" cy="2378107"/>
          </a:xfrm>
          <a:prstGeom prst="rect">
            <a:avLst/>
          </a:prstGeom>
        </p:spPr>
      </p:pic>
      <p:sp>
        <p:nvSpPr>
          <p:cNvPr id="36" name="正方形/長方形 35"/>
          <p:cNvSpPr/>
          <p:nvPr/>
        </p:nvSpPr>
        <p:spPr>
          <a:xfrm>
            <a:off x="1395542" y="7363817"/>
            <a:ext cx="5070696" cy="2399881"/>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38" name="図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2000" y="5576304"/>
            <a:ext cx="6455395" cy="3595410"/>
          </a:xfrm>
          <a:prstGeom prst="rect">
            <a:avLst/>
          </a:prstGeom>
        </p:spPr>
      </p:pic>
      <p:sp>
        <p:nvSpPr>
          <p:cNvPr id="4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089643" y="5656571"/>
            <a:ext cx="1880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chemeClr val="bg1"/>
                </a:solidFill>
                <a:latin typeface="+mj-ea"/>
                <a:ea typeface="+mj-ea"/>
              </a:rPr>
              <a:t>＜ 新品 ＞</a:t>
            </a:r>
          </a:p>
        </p:txBody>
      </p:sp>
      <p:sp>
        <p:nvSpPr>
          <p:cNvPr id="4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006421" y="5650702"/>
            <a:ext cx="2567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800" b="1" spc="-100" dirty="0">
                <a:solidFill>
                  <a:schemeClr val="bg1"/>
                </a:solidFill>
                <a:latin typeface="+mj-ea"/>
                <a:ea typeface="+mj-ea"/>
              </a:rPr>
              <a:t>＜経年劣化＞</a:t>
            </a:r>
          </a:p>
        </p:txBody>
      </p:sp>
    </p:spTree>
    <p:extLst>
      <p:ext uri="{BB962C8B-B14F-4D97-AF65-F5344CB8AC3E}">
        <p14:creationId xmlns:p14="http://schemas.microsoft.com/office/powerpoint/2010/main" val="805079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代表的な消耗部品③</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39</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軸受（ベアリング）　　</a:t>
            </a:r>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軸受内部のグリスが劣化することにより、円滑な回転の妨げとなり</a:t>
            </a:r>
          </a:p>
          <a:p>
            <a:pPr fontAlgn="base">
              <a:spcBef>
                <a:spcPct val="50000"/>
              </a:spcBef>
              <a:spcAft>
                <a:spcPct val="0"/>
              </a:spcAft>
              <a:buFontTx/>
              <a:buNone/>
            </a:pPr>
            <a:r>
              <a:rPr lang="ja-JP" altLang="en-US" sz="2400" spc="-100" dirty="0">
                <a:solidFill>
                  <a:srgbClr val="000000"/>
                </a:solidFill>
                <a:latin typeface="+mj-ea"/>
                <a:ea typeface="+mj-ea"/>
              </a:rPr>
              <a:t>異音の発生やポンプの過負荷運転の原因となる。</a:t>
            </a:r>
          </a:p>
        </p:txBody>
      </p:sp>
      <p:pic>
        <p:nvPicPr>
          <p:cNvPr id="16" name="Picture 2" descr="GES-4M形　 ステンレス製うず巻きポンプ（4極）"/>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646" y="4390912"/>
            <a:ext cx="3660251" cy="24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グループ化 18"/>
          <p:cNvGrpSpPr/>
          <p:nvPr/>
        </p:nvGrpSpPr>
        <p:grpSpPr>
          <a:xfrm>
            <a:off x="9289131" y="3750414"/>
            <a:ext cx="2801991" cy="523220"/>
            <a:chOff x="9696880" y="4496157"/>
            <a:chExt cx="3142760" cy="523220"/>
          </a:xfrm>
        </p:grpSpPr>
        <p:sp>
          <p:nvSpPr>
            <p:cNvPr id="18" name="正方形/長方形 17"/>
            <p:cNvSpPr/>
            <p:nvPr/>
          </p:nvSpPr>
          <p:spPr>
            <a:xfrm>
              <a:off x="9757346" y="4779119"/>
              <a:ext cx="2700300" cy="108012"/>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9696880" y="4496157"/>
              <a:ext cx="31427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mj-ea"/>
                  <a:ea typeface="+mj-ea"/>
                </a:rPr>
                <a:t>軸受の状態比較</a:t>
              </a:r>
            </a:p>
          </p:txBody>
        </p:sp>
      </p:grpSp>
      <p:sp>
        <p:nvSpPr>
          <p:cNvPr id="4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301115" y="9302748"/>
            <a:ext cx="1880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mj-ea"/>
                <a:ea typeface="+mj-ea"/>
              </a:rPr>
              <a:t>＜新品＞</a:t>
            </a:r>
          </a:p>
        </p:txBody>
      </p:sp>
      <p:sp>
        <p:nvSpPr>
          <p:cNvPr id="41"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127656" y="9302748"/>
            <a:ext cx="21576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mj-ea"/>
                <a:ea typeface="+mj-ea"/>
              </a:rPr>
              <a:t>＜経年劣化＞</a:t>
            </a:r>
          </a:p>
        </p:txBody>
      </p:sp>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46" y="7227263"/>
            <a:ext cx="2750886" cy="2385814"/>
          </a:xfrm>
          <a:prstGeom prst="rect">
            <a:avLst/>
          </a:prstGeom>
        </p:spPr>
      </p:pic>
      <p:pic>
        <p:nvPicPr>
          <p:cNvPr id="26" name="図 25"/>
          <p:cNvPicPr>
            <a:picLocks noChangeAspect="1"/>
          </p:cNvPicPr>
          <p:nvPr/>
        </p:nvPicPr>
        <p:blipFill>
          <a:blip r:embed="rId5"/>
          <a:stretch>
            <a:fillRect/>
          </a:stretch>
        </p:blipFill>
        <p:spPr>
          <a:xfrm rot="10800000">
            <a:off x="8436448" y="4287653"/>
            <a:ext cx="3937616" cy="2524465"/>
          </a:xfrm>
          <a:prstGeom prst="rect">
            <a:avLst/>
          </a:prstGeom>
        </p:spPr>
      </p:pic>
      <p:pic>
        <p:nvPicPr>
          <p:cNvPr id="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642" y="6998648"/>
            <a:ext cx="2416979" cy="2204796"/>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1755" y="7019756"/>
            <a:ext cx="2329461" cy="2170108"/>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正方形/長方形 28"/>
          <p:cNvSpPr/>
          <p:nvPr/>
        </p:nvSpPr>
        <p:spPr>
          <a:xfrm>
            <a:off x="9957202" y="4537392"/>
            <a:ext cx="448054" cy="79208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11041754" y="5668727"/>
            <a:ext cx="504056" cy="87963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511329" y="8517917"/>
            <a:ext cx="27070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2400" spc="-100" dirty="0">
                <a:solidFill>
                  <a:srgbClr val="000000"/>
                </a:solidFill>
                <a:latin typeface="+mj-ea"/>
                <a:ea typeface="+mj-ea"/>
              </a:rPr>
              <a:t>※</a:t>
            </a:r>
            <a:r>
              <a:rPr lang="ja-JP" altLang="en-US" sz="2400" spc="-100" dirty="0">
                <a:solidFill>
                  <a:srgbClr val="000000"/>
                </a:solidFill>
                <a:latin typeface="+mj-ea"/>
                <a:ea typeface="+mj-ea"/>
              </a:rPr>
              <a:t>電動機直動型は</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　モータ部のみ</a:t>
            </a:r>
          </a:p>
        </p:txBody>
      </p:sp>
      <p:sp>
        <p:nvSpPr>
          <p:cNvPr id="55" name="正方形/長方形 54"/>
          <p:cNvSpPr/>
          <p:nvPr/>
        </p:nvSpPr>
        <p:spPr>
          <a:xfrm>
            <a:off x="2836062" y="4516453"/>
            <a:ext cx="2376976" cy="11400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8" name="正方形/長方形 57"/>
          <p:cNvSpPr/>
          <p:nvPr/>
        </p:nvSpPr>
        <p:spPr>
          <a:xfrm>
            <a:off x="2866648" y="7623343"/>
            <a:ext cx="1605716" cy="114006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32" name="直線コネクタ 31"/>
          <p:cNvCxnSpPr/>
          <p:nvPr/>
        </p:nvCxnSpPr>
        <p:spPr>
          <a:xfrm>
            <a:off x="11345274" y="6548200"/>
            <a:ext cx="68094" cy="471556"/>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9289132" y="5307349"/>
            <a:ext cx="668071" cy="1691299"/>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206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流量（吐出し量、水量）の算出</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a:off x="1657327" y="2555203"/>
            <a:ext cx="8666949" cy="3133215"/>
          </a:xfrm>
          <a:prstGeom prst="rect">
            <a:avLst/>
          </a:prstGeom>
        </p:spPr>
      </p:pic>
      <p:pic>
        <p:nvPicPr>
          <p:cNvPr id="14" name="図 13"/>
          <p:cNvPicPr>
            <a:picLocks noChangeAspect="1"/>
          </p:cNvPicPr>
          <p:nvPr/>
        </p:nvPicPr>
        <p:blipFill>
          <a:blip r:embed="rId3"/>
          <a:stretch>
            <a:fillRect/>
          </a:stretch>
        </p:blipFill>
        <p:spPr>
          <a:xfrm>
            <a:off x="903925" y="6441630"/>
            <a:ext cx="12410592" cy="3011491"/>
          </a:xfrm>
          <a:prstGeom prst="rect">
            <a:avLst/>
          </a:prstGeom>
        </p:spPr>
      </p:pic>
      <p:sp>
        <p:nvSpPr>
          <p:cNvPr id="21" name="object 81"/>
          <p:cNvSpPr/>
          <p:nvPr/>
        </p:nvSpPr>
        <p:spPr>
          <a:xfrm>
            <a:off x="780037" y="2228412"/>
            <a:ext cx="6456867" cy="54293"/>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22" name="object 81"/>
          <p:cNvSpPr/>
          <p:nvPr/>
        </p:nvSpPr>
        <p:spPr>
          <a:xfrm>
            <a:off x="888469" y="6228327"/>
            <a:ext cx="2460003" cy="78429"/>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80037" y="1955914"/>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〇用途に応じて決められた計算式を使用して算出</a:t>
            </a:r>
          </a:p>
        </p:txBody>
      </p:sp>
      <p:sp>
        <p:nvSpPr>
          <p:cNvPr id="1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80037" y="5933875"/>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〇集合住宅の場合</a:t>
            </a:r>
          </a:p>
        </p:txBody>
      </p:sp>
    </p:spTree>
    <p:extLst>
      <p:ext uri="{BB962C8B-B14F-4D97-AF65-F5344CB8AC3E}">
        <p14:creationId xmlns:p14="http://schemas.microsoft.com/office/powerpoint/2010/main" val="2749533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代表的な消耗部品③</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40</a:t>
            </a:fld>
            <a:endParaRPr lang="ja-JP" altLang="en-US" sz="3600" dirty="0">
              <a:solidFill>
                <a:schemeClr val="bg1"/>
              </a:solidFill>
            </a:endParaRPr>
          </a:p>
        </p:txBody>
      </p:sp>
      <p:pic>
        <p:nvPicPr>
          <p:cNvPr id="13" name="図 12"/>
          <p:cNvPicPr>
            <a:picLocks noChangeAspect="1"/>
          </p:cNvPicPr>
          <p:nvPr/>
        </p:nvPicPr>
        <p:blipFill>
          <a:blip r:embed="rId8"/>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軸受（ベアリング）　　</a:t>
            </a:r>
          </a:p>
        </p:txBody>
      </p:sp>
      <p:grpSp>
        <p:nvGrpSpPr>
          <p:cNvPr id="5" name="グループ化 4"/>
          <p:cNvGrpSpPr/>
          <p:nvPr/>
        </p:nvGrpSpPr>
        <p:grpSpPr>
          <a:xfrm>
            <a:off x="735180" y="3034722"/>
            <a:ext cx="5556306" cy="1077218"/>
            <a:chOff x="870788" y="3606565"/>
            <a:chExt cx="4211516" cy="1077218"/>
          </a:xfrm>
        </p:grpSpPr>
        <p:sp>
          <p:nvSpPr>
            <p:cNvPr id="34" name="円/楕円 33"/>
            <p:cNvSpPr/>
            <p:nvPr/>
          </p:nvSpPr>
          <p:spPr>
            <a:xfrm>
              <a:off x="870788" y="3693174"/>
              <a:ext cx="3844279" cy="446306"/>
            </a:xfrm>
            <a:prstGeom prst="ellipse">
              <a:avLst/>
            </a:prstGeom>
            <a:gradFill flip="none" rotWithShape="1">
              <a:gsLst>
                <a:gs pos="50000">
                  <a:srgbClr val="99CCFF"/>
                </a:gs>
                <a:gs pos="0">
                  <a:schemeClr val="bg1"/>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090896" y="3606565"/>
              <a:ext cx="399140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solidFill>
                    <a:srgbClr val="000000"/>
                  </a:solidFill>
                  <a:latin typeface="+mj-ea"/>
                  <a:ea typeface="+mj-ea"/>
                </a:rPr>
                <a:t>経年劣化による異音事例</a:t>
              </a:r>
            </a:p>
          </p:txBody>
        </p:sp>
      </p:grpSp>
      <p:pic>
        <p:nvPicPr>
          <p:cNvPr id="36" name="図 35" descr="06019056740003.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1926" y="4758576"/>
            <a:ext cx="5191538" cy="366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337679" y="2679480"/>
            <a:ext cx="11238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en-US" altLang="ja-JP" sz="2400" spc="-100" dirty="0">
                <a:solidFill>
                  <a:srgbClr val="000000"/>
                </a:solidFill>
                <a:latin typeface="+mj-ea"/>
                <a:ea typeface="+mj-ea"/>
              </a:rPr>
              <a:t>1</a:t>
            </a:r>
            <a:r>
              <a:rPr lang="ja-JP" altLang="en-US" sz="2400" spc="-100" dirty="0">
                <a:solidFill>
                  <a:srgbClr val="000000"/>
                </a:solidFill>
                <a:latin typeface="+mj-ea"/>
                <a:ea typeface="+mj-ea"/>
              </a:rPr>
              <a:t>号機</a:t>
            </a:r>
            <a:endParaRPr lang="en-US" altLang="ja-JP" sz="2400" spc="-100" dirty="0">
              <a:solidFill>
                <a:srgbClr val="000000"/>
              </a:solidFill>
              <a:latin typeface="+mj-ea"/>
              <a:ea typeface="+mj-ea"/>
            </a:endParaRPr>
          </a:p>
          <a:p>
            <a:pPr algn="ctr" fontAlgn="base">
              <a:spcBef>
                <a:spcPct val="50000"/>
              </a:spcBef>
              <a:spcAft>
                <a:spcPct val="0"/>
              </a:spcAft>
              <a:buFontTx/>
              <a:buNone/>
            </a:pPr>
            <a:r>
              <a:rPr lang="en-US" altLang="ja-JP" sz="2400" spc="-100" dirty="0">
                <a:solidFill>
                  <a:srgbClr val="000000"/>
                </a:solidFill>
                <a:latin typeface="+mj-ea"/>
                <a:ea typeface="+mj-ea"/>
              </a:rPr>
              <a:t>(</a:t>
            </a:r>
            <a:r>
              <a:rPr lang="ja-JP" altLang="en-US" sz="2400" spc="-100" dirty="0">
                <a:solidFill>
                  <a:srgbClr val="000000"/>
                </a:solidFill>
                <a:latin typeface="+mj-ea"/>
                <a:ea typeface="+mj-ea"/>
              </a:rPr>
              <a:t>正常</a:t>
            </a:r>
            <a:r>
              <a:rPr lang="en-US" altLang="ja-JP" sz="2400" spc="-100" dirty="0">
                <a:solidFill>
                  <a:srgbClr val="000000"/>
                </a:solidFill>
                <a:latin typeface="+mj-ea"/>
                <a:ea typeface="+mj-ea"/>
              </a:rPr>
              <a:t>)</a:t>
            </a:r>
            <a:endParaRPr lang="ja-JP" altLang="en-US" sz="2400" spc="-100" dirty="0">
              <a:solidFill>
                <a:srgbClr val="000000"/>
              </a:solidFill>
              <a:latin typeface="+mj-ea"/>
              <a:ea typeface="+mj-ea"/>
            </a:endParaRPr>
          </a:p>
        </p:txBody>
      </p:sp>
      <p:pic>
        <p:nvPicPr>
          <p:cNvPr id="44" name="1号機モータ交換済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917478" y="1943694"/>
            <a:ext cx="4368098" cy="2457056"/>
          </a:xfrm>
          <a:prstGeom prst="rect">
            <a:avLst/>
          </a:prstGeom>
        </p:spPr>
      </p:pic>
      <p:sp>
        <p:nvSpPr>
          <p:cNvPr id="4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41814" y="5476239"/>
            <a:ext cx="217482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en-US" altLang="ja-JP" sz="2400" spc="-100" dirty="0">
                <a:solidFill>
                  <a:srgbClr val="000000"/>
                </a:solidFill>
                <a:latin typeface="+mj-ea"/>
                <a:ea typeface="+mj-ea"/>
              </a:rPr>
              <a:t>2</a:t>
            </a:r>
            <a:r>
              <a:rPr lang="ja-JP" altLang="en-US" sz="2400" spc="-100" dirty="0">
                <a:solidFill>
                  <a:srgbClr val="000000"/>
                </a:solidFill>
                <a:latin typeface="+mj-ea"/>
                <a:ea typeface="+mj-ea"/>
              </a:rPr>
              <a:t>号機</a:t>
            </a:r>
            <a:endParaRPr lang="en-US" altLang="ja-JP" sz="2400" spc="-100" dirty="0">
              <a:solidFill>
                <a:srgbClr val="000000"/>
              </a:solidFill>
              <a:latin typeface="+mj-ea"/>
              <a:ea typeface="+mj-ea"/>
            </a:endParaRPr>
          </a:p>
          <a:p>
            <a:pPr algn="ctr" fontAlgn="base">
              <a:spcBef>
                <a:spcPct val="50000"/>
              </a:spcBef>
              <a:spcAft>
                <a:spcPct val="0"/>
              </a:spcAft>
              <a:buFontTx/>
              <a:buNone/>
            </a:pPr>
            <a:r>
              <a:rPr lang="en-US" altLang="ja-JP" sz="2400" spc="-100" dirty="0">
                <a:solidFill>
                  <a:srgbClr val="000000"/>
                </a:solidFill>
                <a:latin typeface="+mj-ea"/>
                <a:ea typeface="+mj-ea"/>
              </a:rPr>
              <a:t>(</a:t>
            </a:r>
            <a:r>
              <a:rPr lang="ja-JP" altLang="en-US" sz="2400" spc="-100" dirty="0">
                <a:solidFill>
                  <a:srgbClr val="000000"/>
                </a:solidFill>
                <a:latin typeface="+mj-ea"/>
                <a:ea typeface="+mj-ea"/>
              </a:rPr>
              <a:t>異音レベル中</a:t>
            </a:r>
            <a:r>
              <a:rPr lang="en-US" altLang="ja-JP" sz="2400" spc="-100" dirty="0">
                <a:solidFill>
                  <a:srgbClr val="000000"/>
                </a:solidFill>
                <a:latin typeface="+mj-ea"/>
                <a:ea typeface="+mj-ea"/>
              </a:rPr>
              <a:t>)</a:t>
            </a:r>
            <a:endParaRPr lang="ja-JP" altLang="en-US" sz="2400" spc="-100" dirty="0">
              <a:solidFill>
                <a:srgbClr val="000000"/>
              </a:solidFill>
              <a:latin typeface="+mj-ea"/>
              <a:ea typeface="+mj-ea"/>
            </a:endParaRPr>
          </a:p>
        </p:txBody>
      </p:sp>
      <p:sp>
        <p:nvSpPr>
          <p:cNvPr id="46"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782578" y="8274582"/>
            <a:ext cx="22340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en-US" altLang="ja-JP" sz="2400" spc="-100" dirty="0">
                <a:solidFill>
                  <a:srgbClr val="000000"/>
                </a:solidFill>
                <a:latin typeface="+mj-ea"/>
                <a:ea typeface="+mj-ea"/>
              </a:rPr>
              <a:t>3</a:t>
            </a:r>
            <a:r>
              <a:rPr lang="ja-JP" altLang="en-US" sz="2400" spc="-100" dirty="0">
                <a:solidFill>
                  <a:srgbClr val="000000"/>
                </a:solidFill>
                <a:latin typeface="+mj-ea"/>
                <a:ea typeface="+mj-ea"/>
              </a:rPr>
              <a:t>号機</a:t>
            </a:r>
            <a:endParaRPr lang="en-US" altLang="ja-JP" sz="2400" spc="-100" dirty="0">
              <a:solidFill>
                <a:srgbClr val="000000"/>
              </a:solidFill>
              <a:latin typeface="+mj-ea"/>
              <a:ea typeface="+mj-ea"/>
            </a:endParaRPr>
          </a:p>
          <a:p>
            <a:pPr algn="ctr" fontAlgn="base">
              <a:spcBef>
                <a:spcPct val="50000"/>
              </a:spcBef>
              <a:spcAft>
                <a:spcPct val="0"/>
              </a:spcAft>
              <a:buFontTx/>
              <a:buNone/>
            </a:pPr>
            <a:r>
              <a:rPr lang="en-US" altLang="ja-JP" sz="2400" spc="-100" dirty="0">
                <a:solidFill>
                  <a:srgbClr val="000000"/>
                </a:solidFill>
                <a:latin typeface="+mj-ea"/>
                <a:ea typeface="+mj-ea"/>
              </a:rPr>
              <a:t>(</a:t>
            </a:r>
            <a:r>
              <a:rPr lang="ja-JP" altLang="en-US" sz="2400" spc="-100" dirty="0">
                <a:solidFill>
                  <a:srgbClr val="000000"/>
                </a:solidFill>
                <a:latin typeface="+mj-ea"/>
                <a:ea typeface="+mj-ea"/>
              </a:rPr>
              <a:t>異音レベル大</a:t>
            </a:r>
            <a:r>
              <a:rPr lang="en-US" altLang="ja-JP" sz="2400" spc="-100" dirty="0">
                <a:solidFill>
                  <a:srgbClr val="000000"/>
                </a:solidFill>
                <a:latin typeface="+mj-ea"/>
                <a:ea typeface="+mj-ea"/>
              </a:rPr>
              <a:t>)</a:t>
            </a:r>
            <a:endParaRPr lang="ja-JP" altLang="en-US" sz="2400" spc="-100" dirty="0">
              <a:solidFill>
                <a:srgbClr val="000000"/>
              </a:solidFill>
              <a:latin typeface="+mj-ea"/>
              <a:ea typeface="+mj-ea"/>
            </a:endParaRPr>
          </a:p>
        </p:txBody>
      </p:sp>
      <p:pic>
        <p:nvPicPr>
          <p:cNvPr id="47" name="2号機（異音中）">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933618" y="4680890"/>
            <a:ext cx="4351958" cy="2447977"/>
          </a:xfrm>
          <a:prstGeom prst="rect">
            <a:avLst/>
          </a:prstGeom>
        </p:spPr>
      </p:pic>
      <p:pic>
        <p:nvPicPr>
          <p:cNvPr id="48" name="3号機（異音大）">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917478" y="7444318"/>
            <a:ext cx="4351958" cy="2447977"/>
          </a:xfrm>
          <a:prstGeom prst="rect">
            <a:avLst/>
          </a:prstGeom>
        </p:spPr>
      </p:pic>
      <p:sp>
        <p:nvSpPr>
          <p:cNvPr id="4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6686" y="4198549"/>
            <a:ext cx="568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用途 ： 集合住宅　給水ポンプユニット</a:t>
            </a:r>
          </a:p>
        </p:txBody>
      </p:sp>
    </p:spTree>
    <p:extLst>
      <p:ext uri="{BB962C8B-B14F-4D97-AF65-F5344CB8AC3E}">
        <p14:creationId xmlns:p14="http://schemas.microsoft.com/office/powerpoint/2010/main" val="975040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4"/>
                                        </p:tgtEl>
                                      </p:cBhvr>
                                    </p:cmd>
                                  </p:childTnLst>
                                </p:cTn>
                              </p:par>
                            </p:childTnLst>
                          </p:cTn>
                        </p:par>
                      </p:childTnLst>
                    </p:cTn>
                  </p:par>
                </p:childTnLst>
              </p:cTn>
              <p:nextCondLst>
                <p:cond evt="onClick" delay="0">
                  <p:tgtEl>
                    <p:spTgt spid="44"/>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
                                        </p:tgtEl>
                                      </p:cBhvr>
                                    </p:cmd>
                                  </p:childTnLst>
                                </p:cTn>
                              </p:par>
                            </p:childTnLst>
                          </p:cTn>
                        </p:par>
                      </p:childTnLst>
                    </p:cTn>
                  </p:par>
                </p:childTnLst>
              </p:cTn>
              <p:nextCondLst>
                <p:cond evt="onClick" delay="0">
                  <p:tgtEl>
                    <p:spTgt spid="47"/>
                  </p:tgtEl>
                </p:cond>
              </p:nextCondLst>
            </p:seq>
            <p:video>
              <p:cMediaNode vol="80000">
                <p:cTn id="13" fill="hold" display="0">
                  <p:stCondLst>
                    <p:cond delay="indefinite"/>
                  </p:stCondLst>
                </p:cTn>
                <p:tgtEl>
                  <p:spTgt spid="47"/>
                </p:tgtEl>
              </p:cMediaNode>
            </p:video>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8"/>
                                        </p:tgtEl>
                                      </p:cBhvr>
                                    </p:cmd>
                                  </p:childTnLst>
                                </p:cTn>
                              </p:par>
                            </p:childTnLst>
                          </p:cTn>
                        </p:par>
                      </p:childTnLst>
                    </p:cTn>
                  </p:par>
                </p:childTnLst>
              </p:cTn>
              <p:nextCondLst>
                <p:cond evt="onClick" delay="0">
                  <p:tgtEl>
                    <p:spTgt spid="48"/>
                  </p:tgtEl>
                </p:cond>
              </p:nextCondLst>
            </p:seq>
            <p:video>
              <p:cMediaNode vol="80000">
                <p:cTn id="19" fill="hold" display="0">
                  <p:stCondLst>
                    <p:cond delay="indefinite"/>
                  </p:stCondLst>
                </p:cTn>
                <p:tgtEl>
                  <p:spTgt spid="4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stretch>
            <a:fillRect/>
          </a:stretch>
        </p:blipFill>
        <p:spPr>
          <a:xfrm>
            <a:off x="5545424" y="5262195"/>
            <a:ext cx="1975865" cy="1975865"/>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代表的な消耗部品④</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41</a:t>
            </a:fld>
            <a:endParaRPr lang="ja-JP" altLang="en-US" sz="3600" dirty="0">
              <a:solidFill>
                <a:schemeClr val="bg1"/>
              </a:solidFill>
            </a:endParaRPr>
          </a:p>
        </p:txBody>
      </p:sp>
      <p:pic>
        <p:nvPicPr>
          <p:cNvPr id="13" name="図 12"/>
          <p:cNvPicPr>
            <a:picLocks noChangeAspect="1"/>
          </p:cNvPicPr>
          <p:nvPr/>
        </p:nvPicPr>
        <p:blipFill>
          <a:blip r:embed="rId3"/>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軸継手ゴムブッシュ　　</a:t>
            </a:r>
          </a:p>
        </p:txBody>
      </p:sp>
      <p:pic>
        <p:nvPicPr>
          <p:cNvPr id="20" name="Picture 2" descr="GES-4M形　 ステンレス製うず巻きポンプ（4極）"/>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4646" y="4390912"/>
            <a:ext cx="3660251" cy="24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4646" y="7227263"/>
            <a:ext cx="2750886" cy="2385814"/>
          </a:xfrm>
          <a:prstGeom prst="rect">
            <a:avLst/>
          </a:prstGeom>
        </p:spPr>
      </p:pic>
      <p:sp>
        <p:nvSpPr>
          <p:cNvPr id="2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4511329" y="8517917"/>
            <a:ext cx="27070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2400" spc="-100" dirty="0">
                <a:solidFill>
                  <a:srgbClr val="000000"/>
                </a:solidFill>
                <a:latin typeface="+mj-ea"/>
                <a:ea typeface="+mj-ea"/>
              </a:rPr>
              <a:t>※</a:t>
            </a:r>
            <a:r>
              <a:rPr lang="ja-JP" altLang="en-US" sz="2400" spc="-100" dirty="0">
                <a:solidFill>
                  <a:srgbClr val="000000"/>
                </a:solidFill>
                <a:latin typeface="+mj-ea"/>
                <a:ea typeface="+mj-ea"/>
              </a:rPr>
              <a:t>電動機直動型は</a:t>
            </a:r>
          </a:p>
          <a:p>
            <a:pPr fontAlgn="base">
              <a:spcBef>
                <a:spcPct val="50000"/>
              </a:spcBef>
              <a:spcAft>
                <a:spcPct val="0"/>
              </a:spcAft>
              <a:buFontTx/>
              <a:buNone/>
            </a:pPr>
            <a:r>
              <a:rPr lang="ja-JP" altLang="en-US" sz="2400" spc="-100" dirty="0">
                <a:solidFill>
                  <a:srgbClr val="000000"/>
                </a:solidFill>
                <a:latin typeface="+mj-ea"/>
                <a:ea typeface="+mj-ea"/>
              </a:rPr>
              <a:t>　使用していない</a:t>
            </a:r>
          </a:p>
        </p:txBody>
      </p:sp>
      <p:sp>
        <p:nvSpPr>
          <p:cNvPr id="23" name="正方形/長方形 22"/>
          <p:cNvSpPr/>
          <p:nvPr/>
        </p:nvSpPr>
        <p:spPr>
          <a:xfrm>
            <a:off x="3312468" y="4860615"/>
            <a:ext cx="540060" cy="79590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7224" y="3051584"/>
            <a:ext cx="1277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mj-ea"/>
                <a:ea typeface="+mj-ea"/>
              </a:rPr>
              <a:t>ゴム部が劣化することにより、</a:t>
            </a:r>
            <a:endParaRPr lang="en-US" altLang="ja-JP" sz="2400" spc="-100" dirty="0">
              <a:solidFill>
                <a:srgbClr val="000000"/>
              </a:solidFill>
              <a:latin typeface="+mj-ea"/>
              <a:ea typeface="+mj-ea"/>
            </a:endParaRPr>
          </a:p>
          <a:p>
            <a:pPr fontAlgn="base">
              <a:spcBef>
                <a:spcPct val="50000"/>
              </a:spcBef>
              <a:spcAft>
                <a:spcPct val="0"/>
              </a:spcAft>
              <a:buFontTx/>
              <a:buNone/>
            </a:pPr>
            <a:r>
              <a:rPr lang="ja-JP" altLang="en-US" sz="2400" spc="-100" dirty="0">
                <a:solidFill>
                  <a:srgbClr val="000000"/>
                </a:solidFill>
                <a:latin typeface="+mj-ea"/>
                <a:ea typeface="+mj-ea"/>
              </a:rPr>
              <a:t>円滑な回転伝達の妨げとなり異音の発生やポンプの過負荷運転の原因となる。</a:t>
            </a:r>
          </a:p>
        </p:txBody>
      </p:sp>
      <p:cxnSp>
        <p:nvCxnSpPr>
          <p:cNvPr id="31" name="直線コネクタ 30"/>
          <p:cNvCxnSpPr/>
          <p:nvPr/>
        </p:nvCxnSpPr>
        <p:spPr>
          <a:xfrm>
            <a:off x="6466238" y="4976112"/>
            <a:ext cx="92454" cy="700471"/>
          </a:xfrm>
          <a:prstGeom prst="line">
            <a:avLst/>
          </a:prstGeom>
          <a:ln w="28575">
            <a:solidFill>
              <a:srgbClr val="0070C0"/>
            </a:solidFill>
            <a:tailEnd type="oval" w="lg" len="lg"/>
          </a:ln>
        </p:spPr>
        <p:style>
          <a:lnRef idx="1">
            <a:schemeClr val="dk1"/>
          </a:lnRef>
          <a:fillRef idx="0">
            <a:schemeClr val="dk1"/>
          </a:fillRef>
          <a:effectRef idx="0">
            <a:schemeClr val="dk1"/>
          </a:effectRef>
          <a:fontRef idx="minor">
            <a:schemeClr val="tx1"/>
          </a:fontRef>
        </p:style>
      </p:cxnSp>
      <p:sp>
        <p:nvSpPr>
          <p:cNvPr id="3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5719829" y="4526680"/>
            <a:ext cx="2034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70C0"/>
                </a:solidFill>
                <a:latin typeface="+mj-ea"/>
                <a:ea typeface="+mj-ea"/>
              </a:rPr>
              <a:t>ゴムブッシュ</a:t>
            </a:r>
          </a:p>
        </p:txBody>
      </p:sp>
      <p:grpSp>
        <p:nvGrpSpPr>
          <p:cNvPr id="41" name="グループ化 40"/>
          <p:cNvGrpSpPr/>
          <p:nvPr/>
        </p:nvGrpSpPr>
        <p:grpSpPr>
          <a:xfrm>
            <a:off x="7967064" y="4526680"/>
            <a:ext cx="2819478" cy="523220"/>
            <a:chOff x="7927096" y="4357177"/>
            <a:chExt cx="3166943" cy="523220"/>
          </a:xfrm>
        </p:grpSpPr>
        <p:sp>
          <p:nvSpPr>
            <p:cNvPr id="43" name="正方形/長方形 42"/>
            <p:cNvSpPr/>
            <p:nvPr/>
          </p:nvSpPr>
          <p:spPr>
            <a:xfrm>
              <a:off x="7992988" y="4752603"/>
              <a:ext cx="2915422" cy="66239"/>
            </a:xfrm>
            <a:prstGeom prst="rect">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0"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927096" y="4357177"/>
              <a:ext cx="31669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800" spc="-100" dirty="0">
                  <a:solidFill>
                    <a:srgbClr val="000000"/>
                  </a:solidFill>
                  <a:latin typeface="+mj-ea"/>
                  <a:ea typeface="+mj-ea"/>
                </a:rPr>
                <a:t>軸受の状態比較</a:t>
              </a:r>
            </a:p>
          </p:txBody>
        </p:sp>
      </p:grpSp>
      <p:pic>
        <p:nvPicPr>
          <p:cNvPr id="51" name="図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376494" y="4495385"/>
            <a:ext cx="3151792" cy="5853327"/>
          </a:xfrm>
          <a:prstGeom prst="rect">
            <a:avLst/>
          </a:prstGeom>
        </p:spPr>
      </p:pic>
      <p:sp>
        <p:nvSpPr>
          <p:cNvPr id="52"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525141" y="5384487"/>
            <a:ext cx="18801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mj-ea"/>
                <a:ea typeface="+mj-ea"/>
              </a:rPr>
              <a:t>＜新品＞</a:t>
            </a:r>
          </a:p>
        </p:txBody>
      </p:sp>
      <p:sp>
        <p:nvSpPr>
          <p:cNvPr id="53"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11233348" y="5384486"/>
            <a:ext cx="21576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fontAlgn="base">
              <a:spcBef>
                <a:spcPct val="50000"/>
              </a:spcBef>
              <a:spcAft>
                <a:spcPct val="0"/>
              </a:spcAft>
              <a:buFontTx/>
              <a:buNone/>
            </a:pPr>
            <a:r>
              <a:rPr lang="ja-JP" altLang="en-US" sz="2400" spc="-100" dirty="0">
                <a:solidFill>
                  <a:srgbClr val="000000"/>
                </a:solidFill>
                <a:latin typeface="+mj-ea"/>
                <a:ea typeface="+mj-ea"/>
              </a:rPr>
              <a:t>＜経年劣化＞</a:t>
            </a:r>
          </a:p>
        </p:txBody>
      </p:sp>
      <p:sp>
        <p:nvSpPr>
          <p:cNvPr id="30" name="正方形/長方形 29">
            <a:extLst>
              <a:ext uri="{FF2B5EF4-FFF2-40B4-BE49-F238E27FC236}">
                <a16:creationId xmlns:a16="http://schemas.microsoft.com/office/drawing/2014/main" id="{03713B2E-6E46-450A-A2F7-0356383CE423}"/>
              </a:ext>
            </a:extLst>
          </p:cNvPr>
          <p:cNvSpPr/>
          <p:nvPr/>
        </p:nvSpPr>
        <p:spPr>
          <a:xfrm>
            <a:off x="5507763" y="7226682"/>
            <a:ext cx="2114296" cy="338554"/>
          </a:xfrm>
          <a:prstGeom prst="rect">
            <a:avLst/>
          </a:prstGeom>
        </p:spPr>
        <p:txBody>
          <a:bodyPr wrap="square">
            <a:spAutoFit/>
          </a:bodyPr>
          <a:lstStyle/>
          <a:p>
            <a:pPr>
              <a:buFontTx/>
              <a:buNone/>
            </a:pPr>
            <a:r>
              <a:rPr lang="en-US" altLang="ja-JP" sz="1600" b="1" dirty="0">
                <a:solidFill>
                  <a:schemeClr val="tx1">
                    <a:lumMod val="85000"/>
                    <a:lumOff val="15000"/>
                  </a:schemeClr>
                </a:solidFill>
                <a:latin typeface="+mn-ea"/>
              </a:rPr>
              <a:t>90°</a:t>
            </a:r>
            <a:r>
              <a:rPr lang="ja-JP" altLang="en-US" sz="1600" b="1" dirty="0">
                <a:solidFill>
                  <a:schemeClr val="tx1">
                    <a:lumMod val="85000"/>
                    <a:lumOff val="15000"/>
                  </a:schemeClr>
                </a:solidFill>
                <a:latin typeface="+mn-ea"/>
              </a:rPr>
              <a:t>カットイメージ</a:t>
            </a:r>
            <a:endParaRPr lang="en-US" altLang="ja-JP" sz="1600" b="1" dirty="0">
              <a:solidFill>
                <a:schemeClr val="tx1">
                  <a:lumMod val="85000"/>
                  <a:lumOff val="15000"/>
                </a:schemeClr>
              </a:solidFill>
              <a:latin typeface="+mn-ea"/>
            </a:endParaRPr>
          </a:p>
        </p:txBody>
      </p:sp>
      <p:cxnSp>
        <p:nvCxnSpPr>
          <p:cNvPr id="32" name="直線コネクタ 31"/>
          <p:cNvCxnSpPr/>
          <p:nvPr/>
        </p:nvCxnSpPr>
        <p:spPr>
          <a:xfrm>
            <a:off x="3852528" y="5489724"/>
            <a:ext cx="1983133" cy="356427"/>
          </a:xfrm>
          <a:prstGeom prst="line">
            <a:avLst/>
          </a:prstGeom>
          <a:ln w="539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888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消耗部品の取替周期①</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42</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63121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空調用ポンプ　　</a:t>
            </a:r>
          </a:p>
        </p:txBody>
      </p:sp>
      <p:sp>
        <p:nvSpPr>
          <p:cNvPr id="2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479524" y="2471549"/>
            <a:ext cx="73958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mj-ea"/>
                <a:ea typeface="+mj-ea"/>
              </a:rPr>
              <a:t>日本産業機械工業会　 「汎用ポンプ　保守管理について」より</a:t>
            </a:r>
          </a:p>
        </p:txBody>
      </p:sp>
      <p:graphicFrame>
        <p:nvGraphicFramePr>
          <p:cNvPr id="28" name="Group 3"/>
          <p:cNvGraphicFramePr>
            <a:graphicFrameLocks/>
          </p:cNvGraphicFramePr>
          <p:nvPr>
            <p:extLst>
              <p:ext uri="{D42A27DB-BD31-4B8C-83A1-F6EECF244321}">
                <p14:modId xmlns:p14="http://schemas.microsoft.com/office/powerpoint/2010/main" val="2894973674"/>
              </p:ext>
            </p:extLst>
          </p:nvPr>
        </p:nvGraphicFramePr>
        <p:xfrm>
          <a:off x="689621" y="3023958"/>
          <a:ext cx="13185770" cy="6517171"/>
        </p:xfrm>
        <a:graphic>
          <a:graphicData uri="http://schemas.openxmlformats.org/drawingml/2006/table">
            <a:tbl>
              <a:tblPr/>
              <a:tblGrid>
                <a:gridCol w="3299640">
                  <a:extLst>
                    <a:ext uri="{9D8B030D-6E8A-4147-A177-3AD203B41FA5}">
                      <a16:colId xmlns:a16="http://schemas.microsoft.com/office/drawing/2014/main" val="20000"/>
                    </a:ext>
                  </a:extLst>
                </a:gridCol>
                <a:gridCol w="7012255">
                  <a:extLst>
                    <a:ext uri="{9D8B030D-6E8A-4147-A177-3AD203B41FA5}">
                      <a16:colId xmlns:a16="http://schemas.microsoft.com/office/drawing/2014/main" val="20001"/>
                    </a:ext>
                  </a:extLst>
                </a:gridCol>
                <a:gridCol w="2873875">
                  <a:extLst>
                    <a:ext uri="{9D8B030D-6E8A-4147-A177-3AD203B41FA5}">
                      <a16:colId xmlns:a16="http://schemas.microsoft.com/office/drawing/2014/main" val="20002"/>
                    </a:ext>
                  </a:extLst>
                </a:gridCol>
              </a:tblGrid>
              <a:tr h="648049">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a:ln>
                            <a:noFill/>
                          </a:ln>
                          <a:solidFill>
                            <a:schemeClr val="tx1"/>
                          </a:solidFill>
                          <a:effectLst/>
                          <a:latin typeface="+mn-ea"/>
                          <a:ea typeface="+mn-ea"/>
                        </a:rPr>
                        <a:t>部品名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a:ln>
                            <a:noFill/>
                          </a:ln>
                          <a:solidFill>
                            <a:schemeClr val="tx1"/>
                          </a:solidFill>
                          <a:effectLst/>
                          <a:latin typeface="+mn-ea"/>
                          <a:ea typeface="+mn-ea"/>
                        </a:rPr>
                        <a:t>取替基準</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kern="1200" cap="none" normalizeH="0" baseline="0" dirty="0">
                          <a:ln>
                            <a:noFill/>
                          </a:ln>
                          <a:solidFill>
                            <a:schemeClr val="tx1"/>
                          </a:solidFill>
                          <a:effectLst/>
                          <a:latin typeface="+mn-ea"/>
                          <a:ea typeface="+mn-ea"/>
                          <a:cs typeface="+mn-cs"/>
                        </a:rPr>
                        <a:t>取替周期の目安</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全体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ポンプ全体（電動機含む）を更新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10</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15</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オーバーホール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分解・点検・整備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4</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7</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a:ln>
                            <a:noFill/>
                          </a:ln>
                          <a:solidFill>
                            <a:schemeClr val="tx1"/>
                          </a:solidFill>
                          <a:effectLst/>
                          <a:latin typeface="+mn-ea"/>
                          <a:ea typeface="+mn-ea"/>
                        </a:rPr>
                        <a:t>羽根車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著しく磨耗し、性能が低下したら取替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4</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7</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主軸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著しく磨耗したら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4</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7</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a:ln>
                            <a:noFill/>
                          </a:ln>
                          <a:solidFill>
                            <a:schemeClr val="tx1"/>
                          </a:solidFill>
                          <a:effectLst/>
                          <a:latin typeface="+mn-ea"/>
                          <a:ea typeface="+mn-ea"/>
                        </a:rPr>
                        <a:t>グランドパッキン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増し締めしても著しく水漏れしたら取替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1</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cap="none" normalizeH="0" baseline="0" dirty="0">
                          <a:ln>
                            <a:noFill/>
                          </a:ln>
                          <a:solidFill>
                            <a:schemeClr val="tx1"/>
                          </a:solidFill>
                          <a:effectLst/>
                          <a:latin typeface="+mn-ea"/>
                          <a:ea typeface="+mn-ea"/>
                          <a:cs typeface="+mn-cs"/>
                        </a:rPr>
                        <a:t>メカニカルシール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目視できるほど水漏れしたら取替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2</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ライナリング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性能低下により支障をきたしたら取替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a:ln>
                            <a:noFill/>
                          </a:ln>
                          <a:solidFill>
                            <a:schemeClr val="tx1"/>
                          </a:solidFill>
                          <a:effectLst/>
                          <a:latin typeface="+mn-ea"/>
                          <a:ea typeface="+mn-ea"/>
                        </a:rPr>
                        <a:t>3</a:t>
                      </a:r>
                      <a:r>
                        <a:rPr kumimoji="1" lang="ja-JP" altLang="en-US" sz="2000" b="1" i="0" u="none" strike="noStrike" cap="none" normalizeH="0" baseline="0">
                          <a:ln>
                            <a:noFill/>
                          </a:ln>
                          <a:solidFill>
                            <a:schemeClr val="tx1"/>
                          </a:solidFill>
                          <a:effectLst/>
                          <a:latin typeface="+mn-ea"/>
                          <a:ea typeface="+mn-ea"/>
                        </a:rPr>
                        <a:t>～</a:t>
                      </a:r>
                      <a:r>
                        <a:rPr kumimoji="1" lang="en-US" altLang="ja-JP" sz="2000" b="1" i="0" u="none" strike="noStrike" cap="none" normalizeH="0" baseline="0">
                          <a:ln>
                            <a:noFill/>
                          </a:ln>
                          <a:solidFill>
                            <a:schemeClr val="tx1"/>
                          </a:solidFill>
                          <a:effectLst/>
                          <a:latin typeface="+mn-ea"/>
                          <a:ea typeface="+mn-ea"/>
                        </a:rPr>
                        <a:t>4</a:t>
                      </a:r>
                      <a:r>
                        <a:rPr kumimoji="1" lang="ja-JP" altLang="en-US" sz="2000" b="1" i="0" u="none" strike="noStrike" cap="none" normalizeH="0" baseline="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軸受</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過熱、異音・振動が発生したら取替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3</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4</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a:ln>
                            <a:noFill/>
                          </a:ln>
                          <a:solidFill>
                            <a:schemeClr val="tx1"/>
                          </a:solidFill>
                          <a:effectLst/>
                          <a:latin typeface="+mn-ea"/>
                          <a:ea typeface="+mn-ea"/>
                        </a:rPr>
                        <a:t>軸スリーブ</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著しく磨耗したら取替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a:ln>
                            <a:noFill/>
                          </a:ln>
                          <a:solidFill>
                            <a:schemeClr val="tx1"/>
                          </a:solidFill>
                          <a:effectLst/>
                          <a:latin typeface="+mn-ea"/>
                          <a:ea typeface="+mn-ea"/>
                        </a:rPr>
                        <a:t>3</a:t>
                      </a:r>
                      <a:r>
                        <a:rPr kumimoji="1" lang="ja-JP" altLang="en-US" sz="2000" b="1" i="0" u="none" strike="noStrike" cap="none" normalizeH="0" baseline="0">
                          <a:ln>
                            <a:noFill/>
                          </a:ln>
                          <a:solidFill>
                            <a:schemeClr val="tx1"/>
                          </a:solidFill>
                          <a:effectLst/>
                          <a:latin typeface="+mn-ea"/>
                          <a:ea typeface="+mn-ea"/>
                        </a:rPr>
                        <a:t>～</a:t>
                      </a:r>
                      <a:r>
                        <a:rPr kumimoji="1" lang="en-US" altLang="ja-JP" sz="2000" b="1" i="0" u="none" strike="noStrike" cap="none" normalizeH="0" baseline="0">
                          <a:ln>
                            <a:noFill/>
                          </a:ln>
                          <a:solidFill>
                            <a:schemeClr val="tx1"/>
                          </a:solidFill>
                          <a:effectLst/>
                          <a:latin typeface="+mn-ea"/>
                          <a:ea typeface="+mn-ea"/>
                        </a:rPr>
                        <a:t>4</a:t>
                      </a:r>
                      <a:r>
                        <a:rPr kumimoji="1" lang="ja-JP" altLang="en-US" sz="2000" b="1" i="0" u="none" strike="noStrike" cap="none" normalizeH="0" baseline="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軸継手ｺﾞﾑﾌﾞｯｼｭ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ゴム部が磨耗劣化、損傷したら取替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2</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3</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a:ln>
                            <a:noFill/>
                          </a:ln>
                          <a:solidFill>
                            <a:schemeClr val="tx1"/>
                          </a:solidFill>
                          <a:effectLst/>
                          <a:latin typeface="+mn-ea"/>
                          <a:ea typeface="+mn-ea"/>
                        </a:rPr>
                        <a:t>軸受けｵｲﾙ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過熱、異音が発生したら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1</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O</a:t>
                      </a:r>
                      <a:r>
                        <a:rPr kumimoji="1" lang="ja-JP" altLang="en-US" sz="2000" b="1" i="0" u="none" strike="noStrike" cap="none" normalizeH="0" baseline="0" dirty="0">
                          <a:ln>
                            <a:noFill/>
                          </a:ln>
                          <a:solidFill>
                            <a:schemeClr val="tx1"/>
                          </a:solidFill>
                          <a:effectLst/>
                          <a:latin typeface="+mn-ea"/>
                          <a:ea typeface="+mn-ea"/>
                        </a:rPr>
                        <a:t>リング、ﾊﾟｯｷﾝ類</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endParaRPr kumimoji="1" lang="ja-JP" altLang="ja-JP"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分解毎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a:ln>
                            <a:noFill/>
                          </a:ln>
                          <a:solidFill>
                            <a:schemeClr val="tx1"/>
                          </a:solidFill>
                          <a:effectLst/>
                          <a:latin typeface="+mn-ea"/>
                          <a:ea typeface="+mn-ea"/>
                        </a:rPr>
                        <a:t>水切りつば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endParaRPr kumimoji="1" lang="ja-JP" altLang="ja-JP" sz="2000" b="1" i="0" u="none" strike="noStrike" cap="none" normalizeH="0" baseline="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分解毎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419223">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a:ln>
                            <a:noFill/>
                          </a:ln>
                          <a:solidFill>
                            <a:schemeClr val="tx1"/>
                          </a:solidFill>
                          <a:effectLst/>
                          <a:latin typeface="+mn-ea"/>
                          <a:ea typeface="+mn-ea"/>
                        </a:rPr>
                        <a:t>電動機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絶縁劣化、焼損したら取替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10</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15</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979185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4" name="object 37"/>
          <p:cNvSpPr txBox="1"/>
          <p:nvPr/>
        </p:nvSpPr>
        <p:spPr>
          <a:xfrm>
            <a:off x="9710178" y="767412"/>
            <a:ext cx="4574782"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dirty="0">
                <a:ln w="9525">
                  <a:solidFill>
                    <a:srgbClr val="1D2087"/>
                  </a:solidFill>
                </a:ln>
                <a:latin typeface="+mn-ea"/>
                <a:cs typeface="YuGothic"/>
              </a:rPr>
              <a:t>消耗部品の取替周期②</a:t>
            </a:r>
            <a:endParaRPr sz="3200" dirty="0">
              <a:ln w="9525">
                <a:solidFill>
                  <a:srgbClr val="1D2087"/>
                </a:solidFill>
              </a:ln>
              <a:latin typeface="+mn-ea"/>
              <a:cs typeface="YuGothic"/>
            </a:endParaRPr>
          </a:p>
        </p:txBody>
      </p:sp>
      <p:sp>
        <p:nvSpPr>
          <p:cNvPr id="6" name="object 35"/>
          <p:cNvSpPr/>
          <p:nvPr/>
        </p:nvSpPr>
        <p:spPr>
          <a:xfrm>
            <a:off x="400050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8" y="697371"/>
            <a:ext cx="834922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dirty="0">
                <a:ln w="28575">
                  <a:solidFill>
                    <a:srgbClr val="1D2087"/>
                  </a:solidFill>
                </a:ln>
                <a:latin typeface="+mj-ea"/>
                <a:cs typeface="游ゴシック体 ボールド"/>
              </a:rPr>
              <a:t>ポンプの保守管理</a:t>
            </a: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1057540"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43</a:t>
            </a:fld>
            <a:endParaRPr lang="ja-JP" altLang="en-US" sz="3600" dirty="0">
              <a:solidFill>
                <a:schemeClr val="bg1"/>
              </a:solidFill>
            </a:endParaRPr>
          </a:p>
        </p:txBody>
      </p:sp>
      <p:pic>
        <p:nvPicPr>
          <p:cNvPr id="13" name="図 12"/>
          <p:cNvPicPr>
            <a:picLocks noChangeAspect="1"/>
          </p:cNvPicPr>
          <p:nvPr/>
        </p:nvPicPr>
        <p:blipFill>
          <a:blip r:embed="rId2"/>
          <a:stretch>
            <a:fillRect/>
          </a:stretch>
        </p:blipFill>
        <p:spPr>
          <a:xfrm rot="16200000">
            <a:off x="3087680" y="-506899"/>
            <a:ext cx="851308" cy="5905808"/>
          </a:xfrm>
          <a:prstGeom prst="rect">
            <a:avLst/>
          </a:prstGeom>
        </p:spPr>
      </p:pic>
      <p:sp>
        <p:nvSpPr>
          <p:cNvPr id="14"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80478" y="2200275"/>
            <a:ext cx="853664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小型給水ポンプユニット（</a:t>
            </a:r>
            <a:r>
              <a:rPr lang="en-US" altLang="ja-JP"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7.5kW</a:t>
            </a: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以下）</a:t>
            </a:r>
          </a:p>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　　</a:t>
            </a:r>
          </a:p>
        </p:txBody>
      </p:sp>
      <p:sp>
        <p:nvSpPr>
          <p:cNvPr id="2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6624836" y="2905667"/>
            <a:ext cx="86359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000" spc="-100" dirty="0">
                <a:solidFill>
                  <a:srgbClr val="000000"/>
                </a:solidFill>
                <a:latin typeface="+mj-ea"/>
                <a:ea typeface="+mj-ea"/>
              </a:rPr>
              <a:t>日本産業機械工業会　 「汎用ポンプ　保守管理について」より</a:t>
            </a:r>
          </a:p>
        </p:txBody>
      </p:sp>
      <p:graphicFrame>
        <p:nvGraphicFramePr>
          <p:cNvPr id="11" name="Group 3"/>
          <p:cNvGraphicFramePr>
            <a:graphicFrameLocks/>
          </p:cNvGraphicFramePr>
          <p:nvPr/>
        </p:nvGraphicFramePr>
        <p:xfrm>
          <a:off x="719867" y="3339784"/>
          <a:ext cx="12853742" cy="6128880"/>
        </p:xfrm>
        <a:graphic>
          <a:graphicData uri="http://schemas.openxmlformats.org/drawingml/2006/table">
            <a:tbl>
              <a:tblPr/>
              <a:tblGrid>
                <a:gridCol w="3158315">
                  <a:extLst>
                    <a:ext uri="{9D8B030D-6E8A-4147-A177-3AD203B41FA5}">
                      <a16:colId xmlns:a16="http://schemas.microsoft.com/office/drawing/2014/main" val="20000"/>
                    </a:ext>
                  </a:extLst>
                </a:gridCol>
                <a:gridCol w="7001094">
                  <a:extLst>
                    <a:ext uri="{9D8B030D-6E8A-4147-A177-3AD203B41FA5}">
                      <a16:colId xmlns:a16="http://schemas.microsoft.com/office/drawing/2014/main" val="20001"/>
                    </a:ext>
                  </a:extLst>
                </a:gridCol>
                <a:gridCol w="2694333">
                  <a:extLst>
                    <a:ext uri="{9D8B030D-6E8A-4147-A177-3AD203B41FA5}">
                      <a16:colId xmlns:a16="http://schemas.microsoft.com/office/drawing/2014/main" val="20002"/>
                    </a:ext>
                  </a:extLst>
                </a:gridCol>
              </a:tblGrid>
              <a:tr h="612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a:ln>
                            <a:noFill/>
                          </a:ln>
                          <a:solidFill>
                            <a:schemeClr val="tx1"/>
                          </a:solidFill>
                          <a:effectLst/>
                          <a:latin typeface="+mn-ea"/>
                          <a:ea typeface="+mn-ea"/>
                        </a:rPr>
                        <a:t>部品名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a:ln>
                            <a:noFill/>
                          </a:ln>
                          <a:solidFill>
                            <a:schemeClr val="tx1"/>
                          </a:solidFill>
                          <a:effectLst/>
                          <a:latin typeface="+mn-ea"/>
                          <a:ea typeface="+mn-ea"/>
                        </a:rPr>
                        <a:t>取替基準</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
                          <a:schemeClr val="bg1"/>
                        </a:buClr>
                        <a:buSzTx/>
                        <a:buFontTx/>
                        <a:buNone/>
                        <a:tabLst/>
                      </a:pPr>
                      <a:r>
                        <a:rPr kumimoji="1" lang="ja-JP" altLang="en-US" sz="2400" b="1" i="0" u="none" strike="noStrike" cap="none" normalizeH="0" baseline="0" dirty="0">
                          <a:ln>
                            <a:noFill/>
                          </a:ln>
                          <a:solidFill>
                            <a:schemeClr val="tx1"/>
                          </a:solidFill>
                          <a:effectLst/>
                          <a:latin typeface="+mn-ea"/>
                          <a:ea typeface="+mn-ea"/>
                        </a:rPr>
                        <a:t>取替周期の目安</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ユニット全体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ユニット全体を更新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10</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オーバーホール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分解・点検・整備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4</a:t>
                      </a:r>
                      <a:r>
                        <a:rPr kumimoji="1" lang="ja-JP" altLang="en-US" sz="2000" b="1" i="0" u="none" strike="noStrike" cap="none" normalizeH="0" baseline="0" dirty="0">
                          <a:ln>
                            <a:noFill/>
                          </a:ln>
                          <a:solidFill>
                            <a:schemeClr val="tx1"/>
                          </a:solidFill>
                          <a:effectLst/>
                          <a:latin typeface="+mn-ea"/>
                          <a:ea typeface="+mn-ea"/>
                        </a:rPr>
                        <a:t>～</a:t>
                      </a:r>
                      <a:r>
                        <a:rPr kumimoji="1" lang="en-US" altLang="ja-JP" sz="2000" b="1" i="0" u="none" strike="noStrike" cap="none" normalizeH="0" baseline="0" dirty="0">
                          <a:ln>
                            <a:noFill/>
                          </a:ln>
                          <a:solidFill>
                            <a:schemeClr val="tx1"/>
                          </a:solidFill>
                          <a:effectLst/>
                          <a:latin typeface="+mn-ea"/>
                          <a:ea typeface="+mn-ea"/>
                        </a:rPr>
                        <a:t>7</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軸受</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軸受が過熱したり、異音が発生したら取替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2000" b="1" i="0" u="none" strike="noStrike" cap="none" normalizeH="0" baseline="0" dirty="0">
                          <a:ln>
                            <a:noFill/>
                          </a:ln>
                          <a:solidFill>
                            <a:schemeClr val="tx1"/>
                          </a:solidFill>
                          <a:effectLst/>
                          <a:latin typeface="+mn-ea"/>
                          <a:ea typeface="+mn-ea"/>
                        </a:rPr>
                        <a:t>3</a:t>
                      </a:r>
                      <a:r>
                        <a:rPr kumimoji="1" lang="ja-JP" altLang="en-US" sz="2000" b="1" i="0" u="none" strike="noStrike" cap="none" normalizeH="0" baseline="0" dirty="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メカニカルシール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目視できるほど水漏れしたら取替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１年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インバータ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動作が不確実になったら取替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７～８年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電磁開閉器</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誤動作したり接点の荒損がひどくなったら取替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３年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冷却ファン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異音が発生したり、ファンが回らなくなったら取替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３年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プリント基板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各運転の動作が不確実になったら取替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５年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逆止弁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弁の動作に不具合が生じたら取替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３～５年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圧力タンク（隔膜式）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ポンプの停止時間が極端に短くなったら取替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３年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圧力センサー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r>
                        <a:rPr kumimoji="1" lang="ja-JP" altLang="en-US" sz="2000" b="1" i="0" u="none" strike="noStrike" kern="1200" baseline="0" dirty="0">
                          <a:solidFill>
                            <a:schemeClr val="tx1"/>
                          </a:solidFill>
                          <a:latin typeface="+mn-ea"/>
                          <a:ea typeface="+mn-ea"/>
                          <a:cs typeface="+mn-cs"/>
                        </a:rPr>
                        <a:t>圧力設定値に誤差が生じた場合は再調整を行い、</a:t>
                      </a:r>
                      <a:endParaRPr kumimoji="1" lang="en-US" altLang="ja-JP" sz="2000" b="1" i="0" u="none" strike="noStrike" kern="1200" baseline="0" dirty="0">
                        <a:solidFill>
                          <a:schemeClr val="tx1"/>
                        </a:solidFill>
                        <a:latin typeface="+mn-ea"/>
                        <a:ea typeface="+mn-ea"/>
                        <a:cs typeface="+mn-cs"/>
                      </a:endParaRPr>
                    </a:p>
                    <a:p>
                      <a:r>
                        <a:rPr kumimoji="1" lang="ja-JP" altLang="en-US" sz="2000" b="1" i="0" u="none" strike="noStrike" kern="1200" baseline="0" dirty="0">
                          <a:solidFill>
                            <a:schemeClr val="tx1"/>
                          </a:solidFill>
                          <a:latin typeface="+mn-ea"/>
                          <a:ea typeface="+mn-ea"/>
                          <a:cs typeface="+mn-cs"/>
                        </a:rPr>
                        <a:t>不確実なときは取替</a:t>
                      </a:r>
                      <a:endParaRPr kumimoji="1" lang="ja-JP" altLang="ja-JP"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５年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フロースイッチ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r>
                        <a:rPr kumimoji="1" lang="ja-JP" altLang="en-US" sz="2000" b="1" i="0" u="none" strike="noStrike" kern="1200" baseline="0" dirty="0">
                          <a:solidFill>
                            <a:schemeClr val="tx1"/>
                          </a:solidFill>
                          <a:latin typeface="+mn-ea"/>
                          <a:ea typeface="+mn-ea"/>
                          <a:cs typeface="+mn-cs"/>
                        </a:rPr>
                        <a:t>動作が不確実になったら取替</a:t>
                      </a:r>
                      <a:endParaRPr kumimoji="1" lang="ja-JP" altLang="ja-JP"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３年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000">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cap="none" normalizeH="0" baseline="0" dirty="0">
                          <a:ln>
                            <a:noFill/>
                          </a:ln>
                          <a:solidFill>
                            <a:schemeClr val="tx1"/>
                          </a:solidFill>
                          <a:effectLst/>
                          <a:latin typeface="+mn-ea"/>
                          <a:ea typeface="+mn-ea"/>
                        </a:rPr>
                        <a:t>フート弁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弁の動作に不具合が生じたら取替</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2000" b="1" i="0" u="none" strike="noStrike" kern="1200" baseline="0" dirty="0">
                          <a:solidFill>
                            <a:schemeClr val="tx1"/>
                          </a:solidFill>
                          <a:latin typeface="+mn-ea"/>
                          <a:ea typeface="+mn-ea"/>
                          <a:cs typeface="+mn-cs"/>
                        </a:rPr>
                        <a:t>２年</a:t>
                      </a:r>
                      <a:endParaRPr kumimoji="1" lang="ja-JP" altLang="en-US" sz="2000" b="1" i="0" u="none" strike="noStrike" cap="none" normalizeH="0" baseline="0" dirty="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603959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1165552"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44</a:t>
            </a:fld>
            <a:endParaRPr lang="ja-JP" altLang="en-US" sz="3600" dirty="0">
              <a:solidFill>
                <a:schemeClr val="bg1"/>
              </a:solidFill>
            </a:endParaRPr>
          </a:p>
        </p:txBody>
      </p:sp>
      <p:pic>
        <p:nvPicPr>
          <p:cNvPr id="5" name="図 4"/>
          <p:cNvPicPr>
            <a:picLocks noChangeAspect="1"/>
          </p:cNvPicPr>
          <p:nvPr/>
        </p:nvPicPr>
        <p:blipFill>
          <a:blip r:embed="rId2">
            <a:duotone>
              <a:schemeClr val="accent1">
                <a:shade val="45000"/>
                <a:satMod val="135000"/>
              </a:schemeClr>
              <a:prstClr val="white"/>
            </a:duotone>
          </a:blip>
          <a:stretch>
            <a:fillRect/>
          </a:stretch>
        </p:blipFill>
        <p:spPr>
          <a:xfrm>
            <a:off x="4191000" y="4237450"/>
            <a:ext cx="6019800" cy="2326450"/>
          </a:xfrm>
          <a:prstGeom prst="rect">
            <a:avLst/>
          </a:prstGeom>
        </p:spPr>
      </p:pic>
    </p:spTree>
    <p:extLst>
      <p:ext uri="{BB962C8B-B14F-4D97-AF65-F5344CB8AC3E}">
        <p14:creationId xmlns:p14="http://schemas.microsoft.com/office/powerpoint/2010/main" val="307300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5</a:t>
            </a:fld>
            <a:endParaRPr lang="ja-JP" altLang="en-US" sz="3600" dirty="0">
              <a:solidFill>
                <a:schemeClr val="bg1"/>
              </a:solidFill>
            </a:endParaRPr>
          </a:p>
        </p:txBody>
      </p:sp>
      <p:sp>
        <p:nvSpPr>
          <p:cNvPr id="12"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流量（吐出し量、水量）の算出</a:t>
            </a:r>
            <a:endParaRPr sz="3500" dirty="0">
              <a:ln w="9525">
                <a:solidFill>
                  <a:srgbClr val="1D2087"/>
                </a:solidFill>
              </a:ln>
              <a:latin typeface="+mn-ea"/>
              <a:cs typeface="YuGothic"/>
            </a:endParaRPr>
          </a:p>
        </p:txBody>
      </p:sp>
      <p:sp>
        <p:nvSpPr>
          <p:cNvPr id="15" name="object 81"/>
          <p:cNvSpPr/>
          <p:nvPr/>
        </p:nvSpPr>
        <p:spPr>
          <a:xfrm>
            <a:off x="776720" y="2045743"/>
            <a:ext cx="2460003" cy="78429"/>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22700" y="1728267"/>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〇非住宅の場合</a:t>
            </a:r>
          </a:p>
        </p:txBody>
      </p:sp>
      <p:sp>
        <p:nvSpPr>
          <p:cNvPr id="17"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936204" y="2178311"/>
            <a:ext cx="10336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b="1" spc="-100" dirty="0">
                <a:solidFill>
                  <a:srgbClr val="0070C0"/>
                </a:solidFill>
                <a:latin typeface="游ゴシック Medium" panose="020B0500000000000000" pitchFamily="50" charset="-128"/>
                <a:ea typeface="游ゴシック Medium" panose="020B0500000000000000" pitchFamily="50" charset="-128"/>
              </a:rPr>
              <a:t>給水用具給水負荷単位による算出　→　一定規模を有する建物の場合に使用</a:t>
            </a:r>
          </a:p>
        </p:txBody>
      </p:sp>
      <p:sp>
        <p:nvSpPr>
          <p:cNvPr id="18" name="タイトル 1"/>
          <p:cNvSpPr txBox="1">
            <a:spLocks/>
          </p:cNvSpPr>
          <p:nvPr/>
        </p:nvSpPr>
        <p:spPr>
          <a:xfrm>
            <a:off x="806540" y="2690279"/>
            <a:ext cx="11842992" cy="2031530"/>
          </a:xfrm>
          <a:prstGeom prst="rect">
            <a:avLst/>
          </a:prstGeom>
          <a:solidFill>
            <a:srgbClr val="92D050"/>
          </a:solidFill>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400" b="1" dirty="0">
                <a:solidFill>
                  <a:srgbClr val="7030A0"/>
                </a:solidFill>
                <a:latin typeface="+mn-ea"/>
                <a:ea typeface="+mn-ea"/>
              </a:rPr>
              <a:t>〈  </a:t>
            </a:r>
            <a:r>
              <a:rPr lang="ja-JP" altLang="en-US" sz="2400" b="1" dirty="0">
                <a:solidFill>
                  <a:srgbClr val="7030A0"/>
                </a:solidFill>
                <a:latin typeface="+mn-ea"/>
                <a:ea typeface="+mn-ea"/>
              </a:rPr>
              <a:t>給水用具給水負荷単位とは  </a:t>
            </a:r>
            <a:r>
              <a:rPr lang="en-US" altLang="ja-JP" sz="2400" b="1" dirty="0">
                <a:solidFill>
                  <a:srgbClr val="7030A0"/>
                </a:solidFill>
                <a:latin typeface="+mn-ea"/>
                <a:ea typeface="+mn-ea"/>
              </a:rPr>
              <a:t>〉</a:t>
            </a:r>
          </a:p>
          <a:p>
            <a:pPr algn="l"/>
            <a:r>
              <a:rPr lang="ja-JP" altLang="en-US" sz="2400" b="1" dirty="0">
                <a:solidFill>
                  <a:schemeClr val="bg1"/>
                </a:solidFill>
                <a:latin typeface="+mn-ea"/>
                <a:ea typeface="+mn-ea"/>
              </a:rPr>
              <a:t>　給水用具の種類による使用頻度、使用時間及び多数の給水用具の同時使用を</a:t>
            </a:r>
            <a:endParaRPr lang="en-US" altLang="ja-JP" sz="2400" b="1" dirty="0">
              <a:solidFill>
                <a:schemeClr val="bg1"/>
              </a:solidFill>
              <a:latin typeface="+mn-ea"/>
              <a:ea typeface="+mn-ea"/>
            </a:endParaRPr>
          </a:p>
          <a:p>
            <a:pPr algn="l"/>
            <a:r>
              <a:rPr lang="ja-JP" altLang="en-US" sz="2400" b="1" dirty="0">
                <a:solidFill>
                  <a:schemeClr val="bg1"/>
                </a:solidFill>
                <a:latin typeface="+mn-ea"/>
                <a:ea typeface="+mn-ea"/>
              </a:rPr>
              <a:t>　考慮した負荷率を見込んで、給水流量を単位化したもの。</a:t>
            </a:r>
            <a:endParaRPr lang="en-US" altLang="ja-JP" sz="2400" b="1" dirty="0">
              <a:solidFill>
                <a:schemeClr val="bg1"/>
              </a:solidFill>
              <a:latin typeface="+mn-ea"/>
              <a:ea typeface="+mn-ea"/>
            </a:endParaRPr>
          </a:p>
          <a:p>
            <a:pPr algn="l"/>
            <a:r>
              <a:rPr lang="ja-JP" altLang="en-US" sz="2400" b="1" dirty="0">
                <a:solidFill>
                  <a:schemeClr val="bg1"/>
                </a:solidFill>
                <a:latin typeface="+mn-ea"/>
                <a:ea typeface="+mn-ea"/>
              </a:rPr>
              <a:t>　同時使用水量の算出は、各種給水用具の給水用具給水負荷単位に給水用具数を</a:t>
            </a:r>
            <a:endParaRPr lang="en-US" altLang="ja-JP" sz="2400" b="1" dirty="0">
              <a:solidFill>
                <a:schemeClr val="bg1"/>
              </a:solidFill>
              <a:latin typeface="+mn-ea"/>
              <a:ea typeface="+mn-ea"/>
            </a:endParaRPr>
          </a:p>
          <a:p>
            <a:pPr algn="l"/>
            <a:r>
              <a:rPr lang="ja-JP" altLang="en-US" sz="2400" b="1" dirty="0">
                <a:solidFill>
                  <a:schemeClr val="bg1"/>
                </a:solidFill>
                <a:latin typeface="+mn-ea"/>
                <a:ea typeface="+mn-ea"/>
              </a:rPr>
              <a:t>　乗じたものを累計し、同時使用水量図を利用して同時使用水量を求める方法。　</a:t>
            </a:r>
          </a:p>
        </p:txBody>
      </p:sp>
      <p:pic>
        <p:nvPicPr>
          <p:cNvPr id="8" name="図 7"/>
          <p:cNvPicPr>
            <a:picLocks noChangeAspect="1"/>
          </p:cNvPicPr>
          <p:nvPr/>
        </p:nvPicPr>
        <p:blipFill>
          <a:blip r:embed="rId2"/>
          <a:stretch>
            <a:fillRect/>
          </a:stretch>
        </p:blipFill>
        <p:spPr>
          <a:xfrm>
            <a:off x="824248" y="5139164"/>
            <a:ext cx="7582958" cy="4534533"/>
          </a:xfrm>
          <a:prstGeom prst="rect">
            <a:avLst/>
          </a:prstGeom>
        </p:spPr>
      </p:pic>
      <p:pic>
        <p:nvPicPr>
          <p:cNvPr id="11" name="図 10"/>
          <p:cNvPicPr>
            <a:picLocks noChangeAspect="1"/>
          </p:cNvPicPr>
          <p:nvPr/>
        </p:nvPicPr>
        <p:blipFill rotWithShape="1">
          <a:blip r:embed="rId3"/>
          <a:srcRect r="47701" b="25580"/>
          <a:stretch/>
        </p:blipFill>
        <p:spPr>
          <a:xfrm>
            <a:off x="8633009" y="5139164"/>
            <a:ext cx="5768791" cy="4104456"/>
          </a:xfrm>
          <a:prstGeom prst="rect">
            <a:avLst/>
          </a:prstGeom>
        </p:spPr>
      </p:pic>
      <p:sp>
        <p:nvSpPr>
          <p:cNvPr id="20" name="正方形/長方形 19"/>
          <p:cNvSpPr/>
          <p:nvPr/>
        </p:nvSpPr>
        <p:spPr>
          <a:xfrm>
            <a:off x="9793188" y="9350531"/>
            <a:ext cx="4217555" cy="646331"/>
          </a:xfrm>
          <a:prstGeom prst="rect">
            <a:avLst/>
          </a:prstGeom>
        </p:spPr>
        <p:txBody>
          <a:bodyPr wrap="square">
            <a:spAutoFit/>
          </a:bodyPr>
          <a:lstStyle/>
          <a:p>
            <a:r>
              <a:rPr lang="ja-JP" altLang="en-US" dirty="0">
                <a:latin typeface="+mj-ea"/>
                <a:ea typeface="+mj-ea"/>
              </a:rPr>
              <a:t>㊟曲線①は大便器洗浄弁の多い場合</a:t>
            </a:r>
            <a:endParaRPr lang="en-US" altLang="ja-JP" dirty="0">
              <a:latin typeface="+mj-ea"/>
              <a:ea typeface="+mj-ea"/>
            </a:endParaRPr>
          </a:p>
          <a:p>
            <a:r>
              <a:rPr lang="ja-JP" altLang="en-US" dirty="0">
                <a:latin typeface="+mj-ea"/>
                <a:ea typeface="+mj-ea"/>
              </a:rPr>
              <a:t>　曲線②はそれ以外の場合</a:t>
            </a:r>
          </a:p>
        </p:txBody>
      </p:sp>
    </p:spTree>
    <p:extLst>
      <p:ext uri="{BB962C8B-B14F-4D97-AF65-F5344CB8AC3E}">
        <p14:creationId xmlns:p14="http://schemas.microsoft.com/office/powerpoint/2010/main" val="306186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揚程の算出</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6</a:t>
            </a:fld>
            <a:endParaRPr lang="ja-JP" altLang="en-US" sz="3600" dirty="0">
              <a:solidFill>
                <a:schemeClr val="bg1"/>
              </a:solidFill>
            </a:endParaRPr>
          </a:p>
        </p:txBody>
      </p:sp>
      <p:sp>
        <p:nvSpPr>
          <p:cNvPr id="9"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778685" y="2949342"/>
            <a:ext cx="11300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z="2400" spc="-100" dirty="0">
                <a:solidFill>
                  <a:srgbClr val="000000"/>
                </a:solidFill>
                <a:latin typeface="游ゴシック Medium" panose="020B0500000000000000" pitchFamily="50" charset="-128"/>
                <a:ea typeface="游ゴシック Medium" panose="020B0500000000000000" pitchFamily="50" charset="-128"/>
              </a:rPr>
              <a:t>ポンプ運転によって生じるヘッドの総称。 流体の単位重量当たりのエネルギーで、単位は「ｍ」通称ヘッドと呼ばれる。</a:t>
            </a:r>
          </a:p>
        </p:txBody>
      </p:sp>
      <p:pic>
        <p:nvPicPr>
          <p:cNvPr id="12" name="図 11"/>
          <p:cNvPicPr>
            <a:picLocks noChangeAspect="1"/>
          </p:cNvPicPr>
          <p:nvPr/>
        </p:nvPicPr>
        <p:blipFill>
          <a:blip r:embed="rId2"/>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88469" y="2103319"/>
            <a:ext cx="1920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揚　程</a:t>
            </a:r>
          </a:p>
        </p:txBody>
      </p:sp>
      <p:sp>
        <p:nvSpPr>
          <p:cNvPr id="17" name="Rectangle 9"/>
          <p:cNvSpPr>
            <a:spLocks noChangeArrowheads="1"/>
          </p:cNvSpPr>
          <p:nvPr/>
        </p:nvSpPr>
        <p:spPr bwMode="auto">
          <a:xfrm>
            <a:off x="2112646" y="3973100"/>
            <a:ext cx="9192710" cy="1881383"/>
          </a:xfrm>
          <a:prstGeom prst="rect">
            <a:avLst/>
          </a:prstGeom>
          <a:solidFill>
            <a:srgbClr val="CEEDFE"/>
          </a:solidFill>
          <a:ln w="9525">
            <a:solidFill>
              <a:schemeClr val="tx1"/>
            </a:solidFill>
            <a:miter lim="800000"/>
            <a:headEnd/>
            <a:tailEnd/>
          </a:ln>
          <a:effectLst/>
        </p:spPr>
        <p:txBody>
          <a:bodyPr/>
          <a:lstStyle>
            <a:lvl1pPr marL="342900" indent="-342900">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dirty="0">
                <a:latin typeface="+mj-ea"/>
                <a:ea typeface="+mj-ea"/>
              </a:rPr>
              <a:t>　揚程の単位：</a:t>
            </a:r>
            <a:r>
              <a:rPr lang="en-US" altLang="ja-JP" sz="2400" dirty="0">
                <a:latin typeface="+mj-lt"/>
                <a:ea typeface="+mj-ea"/>
              </a:rPr>
              <a:t>m</a:t>
            </a:r>
            <a:endParaRPr lang="ja-JP" altLang="en-US" sz="2400" dirty="0">
              <a:latin typeface="+mj-lt"/>
              <a:ea typeface="+mj-ea"/>
            </a:endParaRPr>
          </a:p>
          <a:p>
            <a:pPr eaLnBrk="1" hangingPunct="1">
              <a:buFontTx/>
              <a:buNone/>
            </a:pPr>
            <a:r>
              <a:rPr lang="ja-JP" altLang="en-US" sz="2400" dirty="0">
                <a:latin typeface="+mj-ea"/>
                <a:ea typeface="+mj-ea"/>
              </a:rPr>
              <a:t>　圧力の単位：</a:t>
            </a:r>
            <a:r>
              <a:rPr lang="en-US" altLang="ja-JP" sz="2400" dirty="0">
                <a:latin typeface="+mj-lt"/>
                <a:ea typeface="+mj-ea"/>
              </a:rPr>
              <a:t>MPa</a:t>
            </a:r>
            <a:r>
              <a:rPr lang="ja-JP" altLang="en-US" sz="2400" dirty="0">
                <a:latin typeface="+mj-ea"/>
                <a:ea typeface="+mj-ea"/>
              </a:rPr>
              <a:t>（</a:t>
            </a:r>
            <a:r>
              <a:rPr lang="ja-JP" altLang="en-US" sz="2000" dirty="0">
                <a:latin typeface="+mj-ea"/>
                <a:ea typeface="+mj-ea"/>
              </a:rPr>
              <a:t>メガパスカル</a:t>
            </a:r>
            <a:r>
              <a:rPr lang="ja-JP" altLang="en-US" sz="2400" dirty="0">
                <a:latin typeface="+mj-ea"/>
                <a:ea typeface="+mj-ea"/>
              </a:rPr>
              <a:t>）</a:t>
            </a:r>
          </a:p>
          <a:p>
            <a:pPr eaLnBrk="1" hangingPunct="1">
              <a:buFontTx/>
              <a:buNone/>
            </a:pPr>
            <a:r>
              <a:rPr lang="ja-JP" altLang="en-US" sz="2400" dirty="0">
                <a:latin typeface="+mj-ea"/>
                <a:ea typeface="+mj-ea"/>
              </a:rPr>
              <a:t>　　　　　　：</a:t>
            </a:r>
            <a:r>
              <a:rPr lang="en-US" altLang="ja-JP" sz="2400" dirty="0">
                <a:latin typeface="+mj-lt"/>
                <a:ea typeface="+mj-ea"/>
              </a:rPr>
              <a:t>kgf/cm</a:t>
            </a:r>
            <a:r>
              <a:rPr lang="en-US" altLang="ja-JP" sz="2400" baseline="30000" dirty="0">
                <a:latin typeface="+mj-lt"/>
                <a:ea typeface="+mj-ea"/>
              </a:rPr>
              <a:t>2</a:t>
            </a:r>
            <a:r>
              <a:rPr lang="ja-JP" altLang="en-US" sz="2400" dirty="0">
                <a:latin typeface="+mj-ea"/>
                <a:ea typeface="+mj-ea"/>
              </a:rPr>
              <a:t>（</a:t>
            </a:r>
            <a:r>
              <a:rPr lang="ja-JP" altLang="en-US" sz="2000" dirty="0">
                <a:latin typeface="+mj-ea"/>
                <a:ea typeface="+mj-ea"/>
              </a:rPr>
              <a:t>キログラムフォース平方センチメートル</a:t>
            </a:r>
            <a:r>
              <a:rPr lang="ja-JP" altLang="en-US" sz="2400" dirty="0">
                <a:latin typeface="+mj-ea"/>
                <a:ea typeface="+mj-ea"/>
              </a:rPr>
              <a:t>）</a:t>
            </a:r>
          </a:p>
          <a:p>
            <a:pPr eaLnBrk="1" hangingPunct="1">
              <a:buFontTx/>
              <a:buNone/>
            </a:pPr>
            <a:r>
              <a:rPr lang="en-US" altLang="ja-JP" sz="2400" dirty="0">
                <a:latin typeface="+mj-ea"/>
                <a:ea typeface="+mj-ea"/>
              </a:rPr>
              <a:t>      </a:t>
            </a:r>
            <a:r>
              <a:rPr lang="ja-JP" altLang="en-US" sz="2400" dirty="0">
                <a:latin typeface="+mj-ea"/>
                <a:ea typeface="+mj-ea"/>
              </a:rPr>
              <a:t>　　　　</a:t>
            </a:r>
            <a:r>
              <a:rPr lang="en-US" altLang="ja-JP" sz="2400" dirty="0">
                <a:latin typeface="+mj-ea"/>
                <a:ea typeface="+mj-ea"/>
              </a:rPr>
              <a:t> </a:t>
            </a:r>
            <a:r>
              <a:rPr lang="en-US" altLang="ja-JP" sz="2400" u="sng" dirty="0">
                <a:solidFill>
                  <a:srgbClr val="FF0000"/>
                </a:solidFill>
                <a:latin typeface="+mj-ea"/>
                <a:ea typeface="+mj-ea"/>
              </a:rPr>
              <a:t>10m</a:t>
            </a:r>
            <a:r>
              <a:rPr lang="ja-JP" altLang="en-US" sz="2400" u="sng" dirty="0">
                <a:solidFill>
                  <a:srgbClr val="FF0000"/>
                </a:solidFill>
                <a:latin typeface="+mj-ea"/>
                <a:ea typeface="+mj-ea"/>
              </a:rPr>
              <a:t>　＝　</a:t>
            </a:r>
            <a:r>
              <a:rPr lang="en-US" altLang="ja-JP" sz="2400" u="sng" dirty="0">
                <a:solidFill>
                  <a:srgbClr val="FF0000"/>
                </a:solidFill>
                <a:latin typeface="+mj-ea"/>
                <a:ea typeface="+mj-ea"/>
              </a:rPr>
              <a:t>0.098MPa</a:t>
            </a:r>
            <a:r>
              <a:rPr lang="ja-JP" altLang="en-US" sz="2400" u="sng" dirty="0">
                <a:solidFill>
                  <a:srgbClr val="FF0000"/>
                </a:solidFill>
                <a:latin typeface="+mj-ea"/>
                <a:ea typeface="+mj-ea"/>
              </a:rPr>
              <a:t>　＝　</a:t>
            </a:r>
            <a:r>
              <a:rPr lang="en-US" altLang="ja-JP" sz="2400" u="sng" dirty="0">
                <a:solidFill>
                  <a:srgbClr val="FF0000"/>
                </a:solidFill>
                <a:latin typeface="+mj-ea"/>
                <a:ea typeface="+mj-ea"/>
              </a:rPr>
              <a:t>1 kgf/cm</a:t>
            </a:r>
            <a:r>
              <a:rPr lang="en-US" altLang="ja-JP" sz="2400" u="sng" baseline="30000" dirty="0">
                <a:solidFill>
                  <a:srgbClr val="FF0000"/>
                </a:solidFill>
                <a:latin typeface="+mj-ea"/>
                <a:ea typeface="+mj-ea"/>
              </a:rPr>
              <a:t>2</a:t>
            </a:r>
            <a:r>
              <a:rPr lang="ja-JP" altLang="en-US" sz="2400" u="sng" dirty="0">
                <a:latin typeface="+mj-ea"/>
                <a:ea typeface="+mj-ea"/>
              </a:rPr>
              <a:t>　　</a:t>
            </a:r>
            <a:r>
              <a:rPr lang="ja-JP" altLang="en-US" sz="2400" dirty="0">
                <a:latin typeface="+mj-ea"/>
                <a:ea typeface="+mj-ea"/>
              </a:rPr>
              <a:t>　</a:t>
            </a:r>
          </a:p>
        </p:txBody>
      </p:sp>
      <p:sp>
        <p:nvSpPr>
          <p:cNvPr id="19" name="タイトル 2"/>
          <p:cNvSpPr txBox="1">
            <a:spLocks/>
          </p:cNvSpPr>
          <p:nvPr/>
        </p:nvSpPr>
        <p:spPr>
          <a:xfrm>
            <a:off x="2592388" y="6490880"/>
            <a:ext cx="8712968" cy="975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dirty="0">
                <a:solidFill>
                  <a:srgbClr val="FF0000"/>
                </a:solidFill>
                <a:latin typeface="+mj-ea"/>
              </a:rPr>
              <a:t>全揚程＝実揚程＋配管抵抗＋必要末端圧</a:t>
            </a:r>
          </a:p>
        </p:txBody>
      </p:sp>
      <p:sp>
        <p:nvSpPr>
          <p:cNvPr id="20" name="タイトル 2"/>
          <p:cNvSpPr txBox="1">
            <a:spLocks/>
          </p:cNvSpPr>
          <p:nvPr/>
        </p:nvSpPr>
        <p:spPr>
          <a:xfrm>
            <a:off x="2633969" y="7321111"/>
            <a:ext cx="10680842" cy="276822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b="1" dirty="0">
                <a:solidFill>
                  <a:srgbClr val="0070C0"/>
                </a:solidFill>
                <a:latin typeface="+mj-ea"/>
              </a:rPr>
              <a:t>実揚程　</a:t>
            </a:r>
            <a:endParaRPr lang="en-US" altLang="ja-JP" sz="2400" dirty="0">
              <a:solidFill>
                <a:srgbClr val="0070C0"/>
              </a:solidFill>
              <a:latin typeface="+mj-ea"/>
            </a:endParaRPr>
          </a:p>
          <a:p>
            <a:pPr algn="l"/>
            <a:r>
              <a:rPr lang="ja-JP" altLang="en-US" sz="2400" dirty="0">
                <a:solidFill>
                  <a:schemeClr val="tx1"/>
                </a:solidFill>
                <a:latin typeface="+mj-ea"/>
              </a:rPr>
              <a:t>　流込の場合：ポンプ吐出し口～蛇口までの高さ</a:t>
            </a:r>
            <a:endParaRPr lang="en-US" altLang="ja-JP" sz="2400" dirty="0">
              <a:solidFill>
                <a:schemeClr val="tx1"/>
              </a:solidFill>
              <a:latin typeface="+mj-ea"/>
            </a:endParaRPr>
          </a:p>
          <a:p>
            <a:pPr algn="l"/>
            <a:r>
              <a:rPr lang="ja-JP" altLang="en-US" sz="2400" dirty="0">
                <a:solidFill>
                  <a:schemeClr val="tx1"/>
                </a:solidFill>
                <a:latin typeface="+mj-ea"/>
              </a:rPr>
              <a:t>　吸上の場合：受水槽水面～蛇口までの高さ</a:t>
            </a:r>
            <a:endParaRPr lang="en-US" altLang="ja-JP" sz="2400" dirty="0">
              <a:solidFill>
                <a:schemeClr val="tx1"/>
              </a:solidFill>
              <a:latin typeface="+mj-ea"/>
            </a:endParaRPr>
          </a:p>
          <a:p>
            <a:pPr algn="l"/>
            <a:r>
              <a:rPr lang="ja-JP" altLang="en-US" sz="2400" b="1" dirty="0">
                <a:solidFill>
                  <a:srgbClr val="0070C0"/>
                </a:solidFill>
                <a:latin typeface="+mj-ea"/>
              </a:rPr>
              <a:t>配管抵抗</a:t>
            </a:r>
            <a:endParaRPr lang="en-US" altLang="ja-JP" sz="2400" dirty="0">
              <a:solidFill>
                <a:srgbClr val="0070C0"/>
              </a:solidFill>
              <a:latin typeface="+mj-ea"/>
            </a:endParaRPr>
          </a:p>
          <a:p>
            <a:pPr algn="l"/>
            <a:r>
              <a:rPr lang="ja-JP" altLang="en-US" sz="2400" dirty="0">
                <a:solidFill>
                  <a:schemeClr val="tx1"/>
                </a:solidFill>
                <a:latin typeface="+mj-ea"/>
              </a:rPr>
              <a:t>　配管径と</a:t>
            </a:r>
            <a:r>
              <a:rPr lang="ja-JP" altLang="en-US" sz="2400" u="sng" dirty="0">
                <a:solidFill>
                  <a:srgbClr val="0000FF"/>
                </a:solidFill>
                <a:latin typeface="+mj-ea"/>
              </a:rPr>
              <a:t>水量</a:t>
            </a:r>
            <a:r>
              <a:rPr lang="ja-JP" altLang="en-US" sz="2400" dirty="0">
                <a:solidFill>
                  <a:schemeClr val="tx1"/>
                </a:solidFill>
                <a:latin typeface="+mj-ea"/>
              </a:rPr>
              <a:t>で決まります。（細い配管に大水量流すと抵抗大）</a:t>
            </a:r>
          </a:p>
          <a:p>
            <a:pPr algn="l"/>
            <a:r>
              <a:rPr lang="ja-JP" altLang="en-US" sz="2400" b="1" dirty="0">
                <a:solidFill>
                  <a:srgbClr val="0070C0"/>
                </a:solidFill>
                <a:latin typeface="+mj-ea"/>
              </a:rPr>
              <a:t>必要末端圧</a:t>
            </a:r>
            <a:endParaRPr lang="en-US" altLang="ja-JP" sz="2400" dirty="0">
              <a:solidFill>
                <a:srgbClr val="0070C0"/>
              </a:solidFill>
              <a:latin typeface="+mj-ea"/>
            </a:endParaRPr>
          </a:p>
          <a:p>
            <a:pPr algn="l"/>
            <a:r>
              <a:rPr lang="ja-JP" altLang="en-US" sz="2400" dirty="0">
                <a:solidFill>
                  <a:schemeClr val="tx1"/>
                </a:solidFill>
                <a:latin typeface="+mj-ea"/>
              </a:rPr>
              <a:t>　シャワーなら</a:t>
            </a:r>
            <a:r>
              <a:rPr lang="en-US" altLang="ja-JP" sz="2400" dirty="0">
                <a:solidFill>
                  <a:schemeClr val="tx1"/>
                </a:solidFill>
                <a:latin typeface="+mj-ea"/>
              </a:rPr>
              <a:t>10m</a:t>
            </a:r>
            <a:r>
              <a:rPr lang="ja-JP" altLang="en-US" sz="2400" dirty="0">
                <a:solidFill>
                  <a:schemeClr val="tx1"/>
                </a:solidFill>
                <a:latin typeface="+mj-ea"/>
              </a:rPr>
              <a:t>～</a:t>
            </a:r>
            <a:r>
              <a:rPr lang="en-US" altLang="ja-JP" sz="2400" dirty="0">
                <a:solidFill>
                  <a:schemeClr val="tx1"/>
                </a:solidFill>
                <a:latin typeface="+mj-ea"/>
              </a:rPr>
              <a:t>35m</a:t>
            </a:r>
            <a:r>
              <a:rPr lang="ja-JP" altLang="en-US" sz="2400" dirty="0">
                <a:solidFill>
                  <a:schemeClr val="tx1"/>
                </a:solidFill>
                <a:latin typeface="+mj-ea"/>
              </a:rPr>
              <a:t>、蛇口なら</a:t>
            </a:r>
            <a:r>
              <a:rPr lang="en-US" altLang="ja-JP" sz="2400" dirty="0">
                <a:solidFill>
                  <a:schemeClr val="tx1"/>
                </a:solidFill>
                <a:latin typeface="+mj-ea"/>
              </a:rPr>
              <a:t>10</a:t>
            </a:r>
            <a:r>
              <a:rPr lang="ja-JP" altLang="en-US" sz="2400" dirty="0">
                <a:solidFill>
                  <a:schemeClr val="tx1"/>
                </a:solidFill>
                <a:latin typeface="+mj-ea"/>
              </a:rPr>
              <a:t>ｍ～</a:t>
            </a:r>
            <a:r>
              <a:rPr lang="en-US" altLang="ja-JP" sz="2400" dirty="0">
                <a:solidFill>
                  <a:schemeClr val="tx1"/>
                </a:solidFill>
                <a:latin typeface="+mj-ea"/>
              </a:rPr>
              <a:t>20</a:t>
            </a:r>
            <a:r>
              <a:rPr lang="ja-JP" altLang="en-US" sz="2400" dirty="0">
                <a:solidFill>
                  <a:schemeClr val="tx1"/>
                </a:solidFill>
                <a:latin typeface="+mj-ea"/>
              </a:rPr>
              <a:t>ｍ</a:t>
            </a:r>
            <a:endParaRPr lang="en-US" altLang="ja-JP" sz="2400" dirty="0">
              <a:solidFill>
                <a:schemeClr val="tx1"/>
              </a:solidFill>
              <a:latin typeface="+mj-ea"/>
            </a:endParaRPr>
          </a:p>
        </p:txBody>
      </p:sp>
      <p:sp>
        <p:nvSpPr>
          <p:cNvPr id="23" name="object 81"/>
          <p:cNvSpPr/>
          <p:nvPr/>
        </p:nvSpPr>
        <p:spPr>
          <a:xfrm>
            <a:off x="899568" y="6463163"/>
            <a:ext cx="7921512" cy="149523"/>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18" name="Text Box 2"/>
          <p:cNvSpPr txBox="1">
            <a:spLocks noChangeArrowheads="1"/>
          </p:cNvSpPr>
          <p:nvPr/>
        </p:nvSpPr>
        <p:spPr bwMode="auto">
          <a:xfrm>
            <a:off x="888469" y="6176035"/>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dirty="0">
                <a:latin typeface="+mj-ea"/>
                <a:ea typeface="+mj-ea"/>
              </a:rPr>
              <a:t>ポンプの必要圧力（全揚程）は以下のように算出します。</a:t>
            </a:r>
            <a:endParaRPr lang="en-US" altLang="ja-JP" sz="2400" dirty="0">
              <a:latin typeface="+mj-ea"/>
              <a:ea typeface="+mj-ea"/>
            </a:endParaRPr>
          </a:p>
        </p:txBody>
      </p:sp>
    </p:spTree>
    <p:extLst>
      <p:ext uri="{BB962C8B-B14F-4D97-AF65-F5344CB8AC3E}">
        <p14:creationId xmlns:p14="http://schemas.microsoft.com/office/powerpoint/2010/main" val="2148046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7BFE95-CFC7-441F-902B-0EB99A97B1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04534" y="3193853"/>
            <a:ext cx="6084676" cy="6755164"/>
          </a:xfrm>
          <a:prstGeom prst="rect">
            <a:avLst/>
          </a:prstGeom>
        </p:spPr>
      </p:pic>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揚程の算出</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7</a:t>
            </a:fld>
            <a:endParaRPr lang="ja-JP" altLang="en-US" sz="3600" dirty="0">
              <a:solidFill>
                <a:schemeClr val="bg1"/>
              </a:solidFill>
            </a:endParaRPr>
          </a:p>
        </p:txBody>
      </p:sp>
      <p:pic>
        <p:nvPicPr>
          <p:cNvPr id="12" name="図 11"/>
          <p:cNvPicPr>
            <a:picLocks noChangeAspect="1"/>
          </p:cNvPicPr>
          <p:nvPr/>
        </p:nvPicPr>
        <p:blipFill>
          <a:blip r:embed="rId3"/>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88469" y="2103319"/>
            <a:ext cx="1920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揚　程</a:t>
            </a:r>
          </a:p>
        </p:txBody>
      </p:sp>
      <p:sp>
        <p:nvSpPr>
          <p:cNvPr id="14" name="Rectangle 5"/>
          <p:cNvSpPr>
            <a:spLocks noChangeArrowheads="1"/>
          </p:cNvSpPr>
          <p:nvPr/>
        </p:nvSpPr>
        <p:spPr bwMode="auto">
          <a:xfrm>
            <a:off x="8316609" y="5400675"/>
            <a:ext cx="5036199" cy="341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1800"/>
              </a:spcBef>
              <a:buFontTx/>
              <a:buNone/>
            </a:pPr>
            <a:r>
              <a:rPr lang="ja-JP" altLang="en-US" sz="2800" dirty="0">
                <a:latin typeface="+mj-ea"/>
                <a:ea typeface="+mj-ea"/>
              </a:rPr>
              <a:t>Ｈ  ： 全揚程</a:t>
            </a:r>
          </a:p>
          <a:p>
            <a:pPr eaLnBrk="1" hangingPunct="1">
              <a:spcBef>
                <a:spcPts val="1800"/>
              </a:spcBef>
              <a:buFontTx/>
              <a:buNone/>
            </a:pPr>
            <a:r>
              <a:rPr lang="en-US" altLang="ja-JP" sz="2800" dirty="0">
                <a:latin typeface="+mj-ea"/>
                <a:ea typeface="+mj-ea"/>
              </a:rPr>
              <a:t>Ha </a:t>
            </a:r>
            <a:r>
              <a:rPr lang="ja-JP" altLang="en-US" sz="2800" dirty="0">
                <a:latin typeface="+mj-ea"/>
                <a:ea typeface="+mj-ea"/>
              </a:rPr>
              <a:t>： 実揚程（高さ）</a:t>
            </a:r>
          </a:p>
          <a:p>
            <a:pPr eaLnBrk="1" hangingPunct="1">
              <a:spcBef>
                <a:spcPts val="1800"/>
              </a:spcBef>
              <a:buFontTx/>
              <a:buNone/>
            </a:pPr>
            <a:r>
              <a:rPr lang="en-US" altLang="ja-JP" sz="2800" dirty="0">
                <a:latin typeface="+mj-ea"/>
                <a:ea typeface="+mj-ea"/>
              </a:rPr>
              <a:t>Hfs</a:t>
            </a:r>
            <a:r>
              <a:rPr lang="ja-JP" altLang="en-US" sz="2800" dirty="0">
                <a:latin typeface="+mj-ea"/>
                <a:ea typeface="+mj-ea"/>
              </a:rPr>
              <a:t>： 吸込配管摩擦損失</a:t>
            </a:r>
            <a:endParaRPr lang="en-US" altLang="ja-JP" sz="2800" dirty="0">
              <a:latin typeface="+mj-ea"/>
              <a:ea typeface="+mj-ea"/>
            </a:endParaRPr>
          </a:p>
          <a:p>
            <a:pPr eaLnBrk="1" hangingPunct="1">
              <a:spcBef>
                <a:spcPts val="1800"/>
              </a:spcBef>
              <a:buFontTx/>
              <a:buNone/>
            </a:pPr>
            <a:r>
              <a:rPr lang="en-US" altLang="ja-JP" sz="2800" dirty="0">
                <a:latin typeface="+mj-ea"/>
                <a:ea typeface="+mj-ea"/>
              </a:rPr>
              <a:t>Hfd</a:t>
            </a:r>
            <a:r>
              <a:rPr lang="ja-JP" altLang="en-US" sz="2800" dirty="0">
                <a:latin typeface="+mj-ea"/>
                <a:ea typeface="+mj-ea"/>
              </a:rPr>
              <a:t>： 吐出し配管摩擦損失</a:t>
            </a:r>
          </a:p>
          <a:p>
            <a:pPr eaLnBrk="1" hangingPunct="1">
              <a:spcBef>
                <a:spcPts val="1800"/>
              </a:spcBef>
              <a:buFontTx/>
              <a:buNone/>
            </a:pPr>
            <a:r>
              <a:rPr lang="en-US" altLang="ja-JP" sz="2800" dirty="0">
                <a:latin typeface="+mj-ea"/>
                <a:ea typeface="+mj-ea"/>
              </a:rPr>
              <a:t>He </a:t>
            </a:r>
            <a:r>
              <a:rPr lang="ja-JP" altLang="en-US" sz="2800" dirty="0">
                <a:latin typeface="+mj-ea"/>
                <a:ea typeface="+mj-ea"/>
              </a:rPr>
              <a:t>： 必要末端圧力</a:t>
            </a:r>
          </a:p>
        </p:txBody>
      </p:sp>
      <p:sp>
        <p:nvSpPr>
          <p:cNvPr id="16" name="Rectangle 6"/>
          <p:cNvSpPr>
            <a:spLocks noChangeArrowheads="1"/>
          </p:cNvSpPr>
          <p:nvPr/>
        </p:nvSpPr>
        <p:spPr bwMode="auto">
          <a:xfrm>
            <a:off x="8209012" y="3960515"/>
            <a:ext cx="4716109" cy="864394"/>
          </a:xfrm>
          <a:prstGeom prst="rect">
            <a:avLst/>
          </a:prstGeom>
          <a:noFill/>
          <a:ln w="254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350">
              <a:latin typeface="BIZ UDPゴシック" panose="020B0400000000000000" pitchFamily="50" charset="-128"/>
              <a:ea typeface="BIZ UDPゴシック" panose="020B0400000000000000" pitchFamily="50" charset="-128"/>
            </a:endParaRPr>
          </a:p>
        </p:txBody>
      </p:sp>
      <p:sp>
        <p:nvSpPr>
          <p:cNvPr id="24" name="Rectangle 3"/>
          <p:cNvSpPr txBox="1">
            <a:spLocks noChangeArrowheads="1"/>
          </p:cNvSpPr>
          <p:nvPr/>
        </p:nvSpPr>
        <p:spPr>
          <a:xfrm>
            <a:off x="8316609" y="4122440"/>
            <a:ext cx="4608512" cy="540544"/>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Tx/>
              <a:buNone/>
            </a:pPr>
            <a:r>
              <a:rPr lang="en-US" altLang="ja-JP" sz="2800" b="1" dirty="0">
                <a:solidFill>
                  <a:srgbClr val="FF0000"/>
                </a:solidFill>
                <a:latin typeface="+mj-lt"/>
              </a:rPr>
              <a:t>H = Ha + Hfs + Hfd + He</a:t>
            </a:r>
          </a:p>
        </p:txBody>
      </p:sp>
      <p:sp>
        <p:nvSpPr>
          <p:cNvPr id="21" name="テキスト ボックス 20"/>
          <p:cNvSpPr txBox="1"/>
          <p:nvPr/>
        </p:nvSpPr>
        <p:spPr>
          <a:xfrm>
            <a:off x="4392588" y="8353003"/>
            <a:ext cx="2646878" cy="461665"/>
          </a:xfrm>
          <a:prstGeom prst="rect">
            <a:avLst/>
          </a:prstGeom>
          <a:solidFill>
            <a:schemeClr val="bg1"/>
          </a:solidFill>
        </p:spPr>
        <p:txBody>
          <a:bodyPr wrap="none" rtlCol="0">
            <a:spAutoFit/>
          </a:bodyPr>
          <a:lstStyle/>
          <a:p>
            <a:r>
              <a:rPr lang="ja-JP" altLang="en-US" sz="2400" dirty="0">
                <a:solidFill>
                  <a:srgbClr val="FF0000"/>
                </a:solidFill>
                <a:latin typeface="+mj-ea"/>
                <a:ea typeface="+mj-ea"/>
              </a:rPr>
              <a:t>例）吸上げの場合</a:t>
            </a:r>
            <a:endParaRPr lang="en-US" altLang="ja-JP" sz="2400" dirty="0">
              <a:solidFill>
                <a:srgbClr val="FF0000"/>
              </a:solidFill>
              <a:latin typeface="+mj-ea"/>
              <a:ea typeface="+mj-ea"/>
            </a:endParaRPr>
          </a:p>
        </p:txBody>
      </p:sp>
    </p:spTree>
    <p:extLst>
      <p:ext uri="{BB962C8B-B14F-4D97-AF65-F5344CB8AC3E}">
        <p14:creationId xmlns:p14="http://schemas.microsoft.com/office/powerpoint/2010/main" val="211322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選定図の見方</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8</a:t>
            </a:fld>
            <a:endParaRPr lang="ja-JP" altLang="en-US" sz="3600" dirty="0">
              <a:solidFill>
                <a:schemeClr val="bg1"/>
              </a:solidFill>
            </a:endParaRPr>
          </a:p>
        </p:txBody>
      </p:sp>
      <p:pic>
        <p:nvPicPr>
          <p:cNvPr id="12" name="図 11"/>
          <p:cNvPicPr>
            <a:picLocks noChangeAspect="1"/>
          </p:cNvPicPr>
          <p:nvPr/>
        </p:nvPicPr>
        <p:blipFill>
          <a:blip r:embed="rId2"/>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88469" y="2103319"/>
            <a:ext cx="36841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選定図（適用図）</a:t>
            </a:r>
          </a:p>
        </p:txBody>
      </p:sp>
      <p:sp>
        <p:nvSpPr>
          <p:cNvPr id="21" name="テキスト ボックス 20"/>
          <p:cNvSpPr txBox="1"/>
          <p:nvPr/>
        </p:nvSpPr>
        <p:spPr>
          <a:xfrm>
            <a:off x="1104534" y="2864381"/>
            <a:ext cx="7571303" cy="461665"/>
          </a:xfrm>
          <a:prstGeom prst="rect">
            <a:avLst/>
          </a:prstGeom>
          <a:solidFill>
            <a:schemeClr val="bg1"/>
          </a:solidFill>
        </p:spPr>
        <p:txBody>
          <a:bodyPr wrap="none" rtlCol="0">
            <a:spAutoFit/>
          </a:bodyPr>
          <a:lstStyle/>
          <a:p>
            <a:r>
              <a:rPr lang="ja-JP" altLang="en-US" sz="2400" dirty="0">
                <a:latin typeface="+mj-ea"/>
                <a:ea typeface="+mj-ea"/>
              </a:rPr>
              <a:t>ポンプの性能を表し、横軸が吐出し量、縦軸が全揚程</a:t>
            </a:r>
            <a:endParaRPr lang="en-US" altLang="ja-JP" sz="2400" dirty="0">
              <a:latin typeface="+mj-ea"/>
              <a:ea typeface="+mj-ea"/>
            </a:endParaRPr>
          </a:p>
        </p:txBody>
      </p:sp>
      <p:pic>
        <p:nvPicPr>
          <p:cNvPr id="6" name="図 5"/>
          <p:cNvPicPr>
            <a:picLocks noChangeAspect="1"/>
          </p:cNvPicPr>
          <p:nvPr/>
        </p:nvPicPr>
        <p:blipFill>
          <a:blip r:embed="rId3"/>
          <a:stretch>
            <a:fillRect/>
          </a:stretch>
        </p:blipFill>
        <p:spPr>
          <a:xfrm>
            <a:off x="888469" y="3441440"/>
            <a:ext cx="8390720" cy="6123973"/>
          </a:xfrm>
          <a:prstGeom prst="rect">
            <a:avLst/>
          </a:prstGeom>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270" y="7092863"/>
            <a:ext cx="1260140" cy="106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角丸四角形吹き出し 19"/>
          <p:cNvSpPr/>
          <p:nvPr/>
        </p:nvSpPr>
        <p:spPr>
          <a:xfrm>
            <a:off x="9919202" y="5780211"/>
            <a:ext cx="4032448" cy="792088"/>
          </a:xfrm>
          <a:prstGeom prst="wedgeRoundRectCallout">
            <a:avLst>
              <a:gd name="adj1" fmla="val -17861"/>
              <a:gd name="adj2" fmla="val 916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mn-ea"/>
              </a:rPr>
              <a:t>⑩のポンプを選びましょう</a:t>
            </a:r>
            <a:endParaRPr lang="en-US" altLang="ja-JP" sz="2400" dirty="0">
              <a:solidFill>
                <a:schemeClr val="tx1"/>
              </a:solidFill>
              <a:latin typeface="+mn-ea"/>
            </a:endParaRPr>
          </a:p>
        </p:txBody>
      </p:sp>
      <p:sp>
        <p:nvSpPr>
          <p:cNvPr id="22" name="object 81"/>
          <p:cNvSpPr/>
          <p:nvPr/>
        </p:nvSpPr>
        <p:spPr>
          <a:xfrm>
            <a:off x="9793188" y="4248547"/>
            <a:ext cx="1368152" cy="144016"/>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18" name="タイトル 2"/>
          <p:cNvSpPr txBox="1">
            <a:spLocks/>
          </p:cNvSpPr>
          <p:nvPr/>
        </p:nvSpPr>
        <p:spPr>
          <a:xfrm>
            <a:off x="9685176" y="3677953"/>
            <a:ext cx="4500500" cy="1841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1"/>
                </a:solidFill>
                <a:latin typeface="+mj-ea"/>
              </a:rPr>
              <a:t>現場仕様</a:t>
            </a:r>
            <a:endParaRPr lang="en-US" altLang="ja-JP" sz="2800" dirty="0">
              <a:solidFill>
                <a:schemeClr val="tx1"/>
              </a:solidFill>
              <a:latin typeface="+mj-ea"/>
            </a:endParaRPr>
          </a:p>
          <a:p>
            <a:pPr algn="l"/>
            <a:r>
              <a:rPr lang="ja-JP" altLang="en-US" sz="2800" dirty="0">
                <a:solidFill>
                  <a:schemeClr val="tx1"/>
                </a:solidFill>
                <a:latin typeface="+mj-ea"/>
              </a:rPr>
              <a:t>・水　量　　：</a:t>
            </a:r>
            <a:r>
              <a:rPr lang="en-US" altLang="ja-JP" sz="2800" dirty="0">
                <a:solidFill>
                  <a:schemeClr val="tx1"/>
                </a:solidFill>
                <a:latin typeface="+mj-ea"/>
              </a:rPr>
              <a:t>200L/min</a:t>
            </a:r>
          </a:p>
          <a:p>
            <a:pPr algn="l"/>
            <a:r>
              <a:rPr lang="ja-JP" altLang="en-US" sz="2800" dirty="0">
                <a:solidFill>
                  <a:schemeClr val="tx1"/>
                </a:solidFill>
                <a:latin typeface="+mj-ea"/>
              </a:rPr>
              <a:t>・必要全揚程：</a:t>
            </a:r>
            <a:r>
              <a:rPr lang="en-US" altLang="ja-JP" sz="2800" dirty="0">
                <a:solidFill>
                  <a:schemeClr val="tx1"/>
                </a:solidFill>
                <a:latin typeface="+mj-ea"/>
              </a:rPr>
              <a:t>40m</a:t>
            </a:r>
          </a:p>
        </p:txBody>
      </p:sp>
      <p:cxnSp>
        <p:nvCxnSpPr>
          <p:cNvPr id="8" name="直線コネクタ 7"/>
          <p:cNvCxnSpPr/>
          <p:nvPr/>
        </p:nvCxnSpPr>
        <p:spPr>
          <a:xfrm flipV="1">
            <a:off x="4896644" y="6228767"/>
            <a:ext cx="0" cy="259228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H="1">
            <a:off x="1620280" y="6228767"/>
            <a:ext cx="327636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0" name="円/楕円 9"/>
          <p:cNvSpPr/>
          <p:nvPr/>
        </p:nvSpPr>
        <p:spPr>
          <a:xfrm>
            <a:off x="4850322" y="6175229"/>
            <a:ext cx="107074" cy="107074"/>
          </a:xfrm>
          <a:prstGeom prst="ellipse">
            <a:avLst/>
          </a:prstGeom>
          <a:gradFill>
            <a:gsLst>
              <a:gs pos="0">
                <a:srgbClr val="FF0000"/>
              </a:gs>
              <a:gs pos="100000">
                <a:srgbClr val="FFCCC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86153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p:cNvSpPr/>
          <p:nvPr/>
        </p:nvSpPr>
        <p:spPr>
          <a:xfrm>
            <a:off x="0" y="523875"/>
            <a:ext cx="5864860" cy="946785"/>
          </a:xfrm>
          <a:custGeom>
            <a:avLst/>
            <a:gdLst/>
            <a:ahLst/>
            <a:cxnLst/>
            <a:rect l="l" t="t" r="r" b="b"/>
            <a:pathLst>
              <a:path w="5864860" h="946785">
                <a:moveTo>
                  <a:pt x="4901352" y="0"/>
                </a:moveTo>
                <a:lnTo>
                  <a:pt x="894566" y="0"/>
                </a:lnTo>
                <a:lnTo>
                  <a:pt x="846251" y="3679"/>
                </a:lnTo>
                <a:lnTo>
                  <a:pt x="799226" y="14526"/>
                </a:lnTo>
                <a:lnTo>
                  <a:pt x="754083" y="32257"/>
                </a:lnTo>
                <a:lnTo>
                  <a:pt x="711416" y="56589"/>
                </a:lnTo>
                <a:lnTo>
                  <a:pt x="671817" y="87236"/>
                </a:lnTo>
                <a:lnTo>
                  <a:pt x="635880" y="123913"/>
                </a:lnTo>
                <a:lnTo>
                  <a:pt x="0" y="866519"/>
                </a:lnTo>
                <a:lnTo>
                  <a:pt x="0" y="946619"/>
                </a:lnTo>
                <a:lnTo>
                  <a:pt x="5864508" y="946619"/>
                </a:lnTo>
                <a:lnTo>
                  <a:pt x="5160026" y="123913"/>
                </a:lnTo>
                <a:lnTo>
                  <a:pt x="5124090" y="87236"/>
                </a:lnTo>
                <a:lnTo>
                  <a:pt x="5084493" y="56589"/>
                </a:lnTo>
                <a:lnTo>
                  <a:pt x="5041829" y="32257"/>
                </a:lnTo>
                <a:lnTo>
                  <a:pt x="4996689" y="14526"/>
                </a:lnTo>
                <a:lnTo>
                  <a:pt x="4949666" y="3679"/>
                </a:lnTo>
                <a:lnTo>
                  <a:pt x="4901352" y="0"/>
                </a:lnTo>
                <a:close/>
              </a:path>
            </a:pathLst>
          </a:custGeom>
          <a:solidFill>
            <a:srgbClr val="FFFFFF"/>
          </a:solidFill>
        </p:spPr>
        <p:txBody>
          <a:bodyPr wrap="square" lIns="0" tIns="0" rIns="0" bIns="0" rtlCol="0"/>
          <a:lstStyle/>
          <a:p>
            <a:endParaRPr/>
          </a:p>
        </p:txBody>
      </p:sp>
      <p:sp>
        <p:nvSpPr>
          <p:cNvPr id="3" name="object 36"/>
          <p:cNvSpPr txBox="1">
            <a:spLocks/>
          </p:cNvSpPr>
          <p:nvPr/>
        </p:nvSpPr>
        <p:spPr>
          <a:xfrm>
            <a:off x="680479" y="697371"/>
            <a:ext cx="4339462" cy="782265"/>
          </a:xfrm>
          <a:prstGeom prst="rect">
            <a:avLst/>
          </a:prstGeom>
        </p:spPr>
        <p:txBody>
          <a:bodyPr vert="horz" wrap="square" lIns="0" tIns="1270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spcBef>
                <a:spcPts val="100"/>
              </a:spcBef>
            </a:pPr>
            <a:r>
              <a:rPr lang="ja-JP" altLang="en-US" sz="5000" b="1" spc="-170" dirty="0">
                <a:ln w="28575">
                  <a:solidFill>
                    <a:srgbClr val="1D2087"/>
                  </a:solidFill>
                </a:ln>
                <a:solidFill>
                  <a:srgbClr val="1D2087"/>
                </a:solidFill>
                <a:latin typeface="+mj-ea"/>
                <a:cs typeface="游ゴシック体 ボールド"/>
              </a:rPr>
              <a:t>ポ</a:t>
            </a:r>
            <a:r>
              <a:rPr lang="ja-JP" altLang="en-US" sz="5000" b="1" spc="-204" dirty="0">
                <a:ln w="28575">
                  <a:solidFill>
                    <a:srgbClr val="1D2087"/>
                  </a:solidFill>
                </a:ln>
                <a:solidFill>
                  <a:srgbClr val="1D2087"/>
                </a:solidFill>
                <a:latin typeface="+mj-ea"/>
                <a:cs typeface="游ゴシック体 ボールド"/>
              </a:rPr>
              <a:t>ン</a:t>
            </a:r>
            <a:r>
              <a:rPr lang="ja-JP" altLang="en-US" sz="5000" b="1" spc="350" dirty="0">
                <a:ln w="28575">
                  <a:solidFill>
                    <a:srgbClr val="1D2087"/>
                  </a:solidFill>
                </a:ln>
                <a:solidFill>
                  <a:srgbClr val="1D2087"/>
                </a:solidFill>
                <a:latin typeface="+mj-ea"/>
                <a:cs typeface="游ゴシック体 ボールド"/>
              </a:rPr>
              <a:t>プ</a:t>
            </a:r>
            <a:r>
              <a:rPr lang="ja-JP" altLang="en-US" sz="5000" b="1" spc="215" dirty="0">
                <a:ln w="28575">
                  <a:solidFill>
                    <a:srgbClr val="1D2087"/>
                  </a:solidFill>
                </a:ln>
                <a:solidFill>
                  <a:srgbClr val="1D2087"/>
                </a:solidFill>
                <a:latin typeface="+mj-ea"/>
                <a:cs typeface="游ゴシック体 ボールド"/>
              </a:rPr>
              <a:t>の</a:t>
            </a:r>
            <a:r>
              <a:rPr lang="ja-JP" altLang="en-US" sz="5000" b="1" spc="250" dirty="0">
                <a:ln w="28575">
                  <a:solidFill>
                    <a:srgbClr val="1D2087"/>
                  </a:solidFill>
                </a:ln>
                <a:solidFill>
                  <a:srgbClr val="1D2087"/>
                </a:solidFill>
                <a:latin typeface="+mj-ea"/>
                <a:cs typeface="游ゴシック体 ボールド"/>
              </a:rPr>
              <a:t>選定</a:t>
            </a:r>
            <a:endParaRPr lang="ja-JP" altLang="en-US" sz="5000" b="1" dirty="0">
              <a:ln w="28575">
                <a:solidFill>
                  <a:srgbClr val="1D2087"/>
                </a:solidFill>
              </a:ln>
              <a:latin typeface="+mj-ea"/>
              <a:cs typeface="游ゴシック体 ボールド"/>
            </a:endParaRPr>
          </a:p>
        </p:txBody>
      </p:sp>
      <p:sp>
        <p:nvSpPr>
          <p:cNvPr id="4" name="object 37"/>
          <p:cNvSpPr txBox="1"/>
          <p:nvPr/>
        </p:nvSpPr>
        <p:spPr>
          <a:xfrm>
            <a:off x="5990802" y="767412"/>
            <a:ext cx="7153698" cy="551433"/>
          </a:xfrm>
          <a:prstGeom prst="rect">
            <a:avLst/>
          </a:prstGeom>
        </p:spPr>
        <p:txBody>
          <a:bodyPr vert="horz" wrap="square" lIns="0" tIns="12700" rIns="0" bIns="0" rtlCol="0">
            <a:spAutoFit/>
          </a:bodyPr>
          <a:lstStyle/>
          <a:p>
            <a:pPr marL="12700">
              <a:lnSpc>
                <a:spcPct val="100000"/>
              </a:lnSpc>
              <a:spcBef>
                <a:spcPts val="100"/>
              </a:spcBef>
            </a:pPr>
            <a:r>
              <a:rPr lang="ja-JP" altLang="en-US" sz="3500" dirty="0">
                <a:ln w="9525">
                  <a:solidFill>
                    <a:srgbClr val="1D2087"/>
                  </a:solidFill>
                </a:ln>
                <a:latin typeface="+mn-ea"/>
                <a:cs typeface="YuGothic"/>
              </a:rPr>
              <a:t>その他の選定条件</a:t>
            </a:r>
            <a:endParaRPr sz="3500" dirty="0">
              <a:ln w="9525">
                <a:solidFill>
                  <a:srgbClr val="1D2087"/>
                </a:solidFill>
              </a:ln>
              <a:latin typeface="+mn-ea"/>
              <a:cs typeface="YuGothic"/>
            </a:endParaRPr>
          </a:p>
        </p:txBody>
      </p:sp>
      <p:sp>
        <p:nvSpPr>
          <p:cNvPr id="42" name="スライド番号プレースホルダー 24">
            <a:extLst>
              <a:ext uri="{FF2B5EF4-FFF2-40B4-BE49-F238E27FC236}">
                <a16:creationId xmlns:a16="http://schemas.microsoft.com/office/drawing/2014/main" id="{A34F89CB-F631-4CA6-ACC7-D21139375F5D}"/>
              </a:ext>
            </a:extLst>
          </p:cNvPr>
          <p:cNvSpPr txBox="1">
            <a:spLocks/>
          </p:cNvSpPr>
          <p:nvPr/>
        </p:nvSpPr>
        <p:spPr>
          <a:xfrm>
            <a:off x="274708" y="10113118"/>
            <a:ext cx="829826" cy="576263"/>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B5177745-0927-8544-A730-4B91FF965781}" type="slidenum">
              <a:rPr lang="ja-JP" altLang="en-US" sz="3600" smtClean="0">
                <a:solidFill>
                  <a:schemeClr val="bg1"/>
                </a:solidFill>
              </a:rPr>
              <a:pPr/>
              <a:t>9</a:t>
            </a:fld>
            <a:endParaRPr lang="ja-JP" altLang="en-US" sz="3600" dirty="0">
              <a:solidFill>
                <a:schemeClr val="bg1"/>
              </a:solidFill>
            </a:endParaRPr>
          </a:p>
        </p:txBody>
      </p:sp>
      <p:pic>
        <p:nvPicPr>
          <p:cNvPr id="12" name="図 11"/>
          <p:cNvPicPr>
            <a:picLocks noChangeAspect="1"/>
          </p:cNvPicPr>
          <p:nvPr/>
        </p:nvPicPr>
        <p:blipFill>
          <a:blip r:embed="rId2"/>
          <a:stretch>
            <a:fillRect/>
          </a:stretch>
        </p:blipFill>
        <p:spPr>
          <a:xfrm rot="16200000">
            <a:off x="3510465" y="-863419"/>
            <a:ext cx="851308" cy="6432212"/>
          </a:xfrm>
          <a:prstGeom prst="rect">
            <a:avLst/>
          </a:prstGeom>
        </p:spPr>
      </p:pic>
      <p:sp>
        <p:nvSpPr>
          <p:cNvPr id="15" name="Text Box 2">
            <a:extLst>
              <a:ext uri="{FF2B5EF4-FFF2-40B4-BE49-F238E27FC236}">
                <a16:creationId xmlns:a16="http://schemas.microsoft.com/office/drawing/2014/main" id="{E7E4E8F2-166D-4FCD-96B0-A44FB8DFC33E}"/>
              </a:ext>
            </a:extLst>
          </p:cNvPr>
          <p:cNvSpPr txBox="1">
            <a:spLocks noChangeArrowheads="1"/>
          </p:cNvSpPr>
          <p:nvPr/>
        </p:nvSpPr>
        <p:spPr bwMode="auto">
          <a:xfrm>
            <a:off x="888469" y="2103319"/>
            <a:ext cx="36841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spcCol="0">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ja-JP" altLang="en-US" spc="-100" dirty="0">
                <a:ln w="12700">
                  <a:solidFill>
                    <a:srgbClr val="1D2087"/>
                  </a:solidFill>
                </a:ln>
                <a:solidFill>
                  <a:srgbClr val="1D2087"/>
                </a:solidFill>
                <a:latin typeface="游ゴシック Medium" panose="020B0500000000000000" pitchFamily="50" charset="-128"/>
                <a:ea typeface="游ゴシック Medium" panose="020B0500000000000000" pitchFamily="50" charset="-128"/>
              </a:rPr>
              <a:t>電源の確認</a:t>
            </a:r>
          </a:p>
        </p:txBody>
      </p:sp>
      <p:sp>
        <p:nvSpPr>
          <p:cNvPr id="22" name="object 81"/>
          <p:cNvSpPr/>
          <p:nvPr/>
        </p:nvSpPr>
        <p:spPr>
          <a:xfrm>
            <a:off x="899108" y="3244367"/>
            <a:ext cx="6090355" cy="132447"/>
          </a:xfrm>
          <a:custGeom>
            <a:avLst/>
            <a:gdLst/>
            <a:ahLst/>
            <a:cxnLst/>
            <a:rect l="l" t="t" r="r" b="b"/>
            <a:pathLst>
              <a:path w="2270125" h="108584">
                <a:moveTo>
                  <a:pt x="2269655" y="0"/>
                </a:moveTo>
                <a:lnTo>
                  <a:pt x="0" y="0"/>
                </a:lnTo>
                <a:lnTo>
                  <a:pt x="0" y="108280"/>
                </a:lnTo>
                <a:lnTo>
                  <a:pt x="2269655" y="108280"/>
                </a:lnTo>
                <a:lnTo>
                  <a:pt x="2269655" y="0"/>
                </a:lnTo>
                <a:close/>
              </a:path>
            </a:pathLst>
          </a:custGeom>
          <a:solidFill>
            <a:srgbClr val="FFFF46"/>
          </a:solidFill>
        </p:spPr>
        <p:txBody>
          <a:bodyPr wrap="square" lIns="0" tIns="0" rIns="0" bIns="0" rtlCol="0"/>
          <a:lstStyle/>
          <a:p>
            <a:endParaRPr/>
          </a:p>
        </p:txBody>
      </p:sp>
      <p:sp>
        <p:nvSpPr>
          <p:cNvPr id="17" name="Rectangle 20"/>
          <p:cNvSpPr>
            <a:spLocks noChangeArrowheads="1"/>
          </p:cNvSpPr>
          <p:nvPr/>
        </p:nvSpPr>
        <p:spPr bwMode="auto">
          <a:xfrm>
            <a:off x="1652544" y="6137738"/>
            <a:ext cx="7266825" cy="52322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buFontTx/>
              <a:buNone/>
            </a:pPr>
            <a:r>
              <a:rPr lang="en-US" altLang="ja-JP" sz="2800" dirty="0">
                <a:solidFill>
                  <a:srgbClr val="0070C0"/>
                </a:solidFill>
                <a:latin typeface="+mj-ea"/>
                <a:ea typeface="+mj-ea"/>
              </a:rPr>
              <a:t>50Hz</a:t>
            </a:r>
            <a:r>
              <a:rPr lang="ja-JP" altLang="en-US" sz="2800" dirty="0">
                <a:solidFill>
                  <a:srgbClr val="0070C0"/>
                </a:solidFill>
                <a:latin typeface="+mj-ea"/>
                <a:ea typeface="+mj-ea"/>
              </a:rPr>
              <a:t>用のポンプを</a:t>
            </a:r>
            <a:r>
              <a:rPr lang="en-US" altLang="ja-JP" sz="2800" dirty="0">
                <a:solidFill>
                  <a:srgbClr val="0070C0"/>
                </a:solidFill>
                <a:latin typeface="+mj-ea"/>
                <a:ea typeface="+mj-ea"/>
              </a:rPr>
              <a:t>60Hz</a:t>
            </a:r>
            <a:r>
              <a:rPr lang="ja-JP" altLang="en-US" sz="2800" dirty="0">
                <a:solidFill>
                  <a:srgbClr val="0070C0"/>
                </a:solidFill>
                <a:latin typeface="+mj-ea"/>
                <a:ea typeface="+mj-ea"/>
              </a:rPr>
              <a:t>地域で運転すると？</a:t>
            </a:r>
          </a:p>
        </p:txBody>
      </p:sp>
      <p:sp>
        <p:nvSpPr>
          <p:cNvPr id="23" name="Rectangle 21"/>
          <p:cNvSpPr>
            <a:spLocks noChangeArrowheads="1"/>
          </p:cNvSpPr>
          <p:nvPr/>
        </p:nvSpPr>
        <p:spPr bwMode="auto">
          <a:xfrm>
            <a:off x="1805631" y="6819108"/>
            <a:ext cx="10693188"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大きい羽根車で高速回転が行われるので、</a:t>
            </a:r>
          </a:p>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オーバーロード（過負荷）となり</a:t>
            </a:r>
            <a:r>
              <a:rPr lang="ja-JP" altLang="en-US" sz="2400" dirty="0">
                <a:solidFill>
                  <a:srgbClr val="FF3300"/>
                </a:solidFill>
                <a:latin typeface="+mj-ea"/>
                <a:ea typeface="+mj-ea"/>
              </a:rPr>
              <a:t>モータが焼損</a:t>
            </a:r>
            <a:r>
              <a:rPr lang="ja-JP" altLang="en-US" sz="2400" dirty="0">
                <a:solidFill>
                  <a:srgbClr val="000000"/>
                </a:solidFill>
                <a:latin typeface="+mj-ea"/>
                <a:ea typeface="+mj-ea"/>
              </a:rPr>
              <a:t>する恐れがあります。</a:t>
            </a:r>
          </a:p>
        </p:txBody>
      </p:sp>
      <p:sp>
        <p:nvSpPr>
          <p:cNvPr id="24" name="Rectangle 22"/>
          <p:cNvSpPr>
            <a:spLocks noChangeArrowheads="1"/>
          </p:cNvSpPr>
          <p:nvPr/>
        </p:nvSpPr>
        <p:spPr bwMode="auto">
          <a:xfrm>
            <a:off x="1506246" y="8061350"/>
            <a:ext cx="7559420" cy="45025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lnSpc>
                <a:spcPct val="80000"/>
              </a:lnSpc>
              <a:spcAft>
                <a:spcPct val="0"/>
              </a:spcAft>
              <a:buClr>
                <a:srgbClr val="000000"/>
              </a:buClr>
              <a:buSzPct val="75000"/>
              <a:buFont typeface="Wingdings" panose="05000000000000000000" pitchFamily="2" charset="2"/>
              <a:buNone/>
            </a:pPr>
            <a:r>
              <a:rPr lang="en-US" altLang="ja-JP" sz="2800" dirty="0">
                <a:solidFill>
                  <a:srgbClr val="0070C0"/>
                </a:solidFill>
                <a:latin typeface="+mj-ea"/>
                <a:ea typeface="+mj-ea"/>
              </a:rPr>
              <a:t>60Hz</a:t>
            </a:r>
            <a:r>
              <a:rPr lang="ja-JP" altLang="en-US" sz="2800" dirty="0">
                <a:solidFill>
                  <a:srgbClr val="0070C0"/>
                </a:solidFill>
                <a:latin typeface="+mj-ea"/>
                <a:ea typeface="+mj-ea"/>
              </a:rPr>
              <a:t>用のポンプを</a:t>
            </a:r>
            <a:r>
              <a:rPr lang="en-US" altLang="ja-JP" sz="2800" dirty="0">
                <a:solidFill>
                  <a:srgbClr val="0070C0"/>
                </a:solidFill>
                <a:latin typeface="+mj-ea"/>
                <a:ea typeface="+mj-ea"/>
              </a:rPr>
              <a:t>50Hz</a:t>
            </a:r>
            <a:r>
              <a:rPr lang="ja-JP" altLang="en-US" sz="2800" dirty="0">
                <a:solidFill>
                  <a:srgbClr val="0070C0"/>
                </a:solidFill>
                <a:latin typeface="+mj-ea"/>
                <a:ea typeface="+mj-ea"/>
              </a:rPr>
              <a:t>地域で運転すると？</a:t>
            </a:r>
          </a:p>
        </p:txBody>
      </p:sp>
      <p:sp>
        <p:nvSpPr>
          <p:cNvPr id="25" name="Rectangle 23"/>
          <p:cNvSpPr>
            <a:spLocks noChangeArrowheads="1"/>
          </p:cNvSpPr>
          <p:nvPr/>
        </p:nvSpPr>
        <p:spPr bwMode="auto">
          <a:xfrm>
            <a:off x="1810979" y="8621855"/>
            <a:ext cx="9698012"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小さい羽根車で低速回転が行われるので、</a:t>
            </a:r>
          </a:p>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2400" dirty="0">
                <a:solidFill>
                  <a:srgbClr val="000000"/>
                </a:solidFill>
                <a:latin typeface="+mj-ea"/>
                <a:ea typeface="+mj-ea"/>
              </a:rPr>
              <a:t>ポンプ性能が低下し</a:t>
            </a:r>
            <a:r>
              <a:rPr lang="ja-JP" altLang="en-US" sz="2400" dirty="0">
                <a:solidFill>
                  <a:srgbClr val="FF3300"/>
                </a:solidFill>
                <a:latin typeface="+mj-ea"/>
                <a:ea typeface="+mj-ea"/>
              </a:rPr>
              <a:t>吐出し量が減少します。</a:t>
            </a:r>
          </a:p>
        </p:txBody>
      </p:sp>
      <p:sp>
        <p:nvSpPr>
          <p:cNvPr id="26" name="Rectangle 24"/>
          <p:cNvSpPr>
            <a:spLocks noChangeArrowheads="1"/>
          </p:cNvSpPr>
          <p:nvPr/>
        </p:nvSpPr>
        <p:spPr bwMode="auto">
          <a:xfrm>
            <a:off x="888469" y="2949561"/>
            <a:ext cx="6340198" cy="461665"/>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buFontTx/>
              <a:buNone/>
            </a:pPr>
            <a:r>
              <a:rPr lang="ja-JP" altLang="en-US" sz="2400" dirty="0">
                <a:solidFill>
                  <a:srgbClr val="000000"/>
                </a:solidFill>
                <a:latin typeface="+mj-ea"/>
                <a:ea typeface="+mj-ea"/>
              </a:rPr>
              <a:t>使用する電源に合ったポンプを選定します。</a:t>
            </a:r>
          </a:p>
        </p:txBody>
      </p:sp>
      <p:pic>
        <p:nvPicPr>
          <p:cNvPr id="7" name="図 6"/>
          <p:cNvPicPr>
            <a:picLocks noChangeAspect="1"/>
          </p:cNvPicPr>
          <p:nvPr/>
        </p:nvPicPr>
        <p:blipFill>
          <a:blip r:embed="rId3"/>
          <a:stretch>
            <a:fillRect/>
          </a:stretch>
        </p:blipFill>
        <p:spPr>
          <a:xfrm>
            <a:off x="1549426" y="3517500"/>
            <a:ext cx="10624823" cy="2170092"/>
          </a:xfrm>
          <a:prstGeom prst="rect">
            <a:avLst/>
          </a:prstGeom>
        </p:spPr>
      </p:pic>
      <p:pic>
        <p:nvPicPr>
          <p:cNvPr id="9" name="図 8"/>
          <p:cNvPicPr>
            <a:picLocks noChangeAspect="1"/>
          </p:cNvPicPr>
          <p:nvPr/>
        </p:nvPicPr>
        <p:blipFill>
          <a:blip r:embed="rId4">
            <a:clrChange>
              <a:clrFrom>
                <a:srgbClr val="FEFEFE"/>
              </a:clrFrom>
              <a:clrTo>
                <a:srgbClr val="FEFEFE">
                  <a:alpha val="0"/>
                </a:srgbClr>
              </a:clrTo>
            </a:clrChange>
          </a:blip>
          <a:stretch>
            <a:fillRect/>
          </a:stretch>
        </p:blipFill>
        <p:spPr>
          <a:xfrm>
            <a:off x="935397" y="6096193"/>
            <a:ext cx="1032994" cy="1032994"/>
          </a:xfrm>
          <a:prstGeom prst="rect">
            <a:avLst/>
          </a:prstGeom>
        </p:spPr>
      </p:pic>
      <p:pic>
        <p:nvPicPr>
          <p:cNvPr id="27" name="図 26"/>
          <p:cNvPicPr>
            <a:picLocks noChangeAspect="1"/>
          </p:cNvPicPr>
          <p:nvPr/>
        </p:nvPicPr>
        <p:blipFill>
          <a:blip r:embed="rId4">
            <a:clrChange>
              <a:clrFrom>
                <a:srgbClr val="FEFEFE"/>
              </a:clrFrom>
              <a:clrTo>
                <a:srgbClr val="FEFEFE">
                  <a:alpha val="0"/>
                </a:srgbClr>
              </a:clrTo>
            </a:clrChange>
          </a:blip>
          <a:stretch>
            <a:fillRect/>
          </a:stretch>
        </p:blipFill>
        <p:spPr>
          <a:xfrm>
            <a:off x="935397" y="7995104"/>
            <a:ext cx="1032994" cy="1032994"/>
          </a:xfrm>
          <a:prstGeom prst="rect">
            <a:avLst/>
          </a:prstGeom>
        </p:spPr>
      </p:pic>
    </p:spTree>
    <p:extLst>
      <p:ext uri="{BB962C8B-B14F-4D97-AF65-F5344CB8AC3E}">
        <p14:creationId xmlns:p14="http://schemas.microsoft.com/office/powerpoint/2010/main" val="768205561"/>
      </p:ext>
    </p:extLst>
  </p:cSld>
  <p:clrMapOvr>
    <a:masterClrMapping/>
  </p:clrMapOvr>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3">
      <a:majorFont>
        <a:latin typeface="Segoe UI"/>
        <a:ea typeface="游ゴシック Medium"/>
        <a:cs typeface=""/>
      </a:majorFont>
      <a:minorFont>
        <a:latin typeface="Segoe UI"/>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kumimoji="1"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11194</TotalTime>
  <Words>3417</Words>
  <Application>Microsoft Office PowerPoint</Application>
  <PresentationFormat>ユーザー設定</PresentationFormat>
  <Paragraphs>551</Paragraphs>
  <Slides>44</Slides>
  <Notes>0</Notes>
  <HiddenSlides>0</HiddenSlides>
  <MMClips>5</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BIZ UDPゴシック</vt:lpstr>
      <vt:lpstr>HGP創英角ｺﾞｼｯｸUB</vt:lpstr>
      <vt:lpstr>MS UI Gothic</vt:lpstr>
      <vt:lpstr>YuGothic</vt:lpstr>
      <vt:lpstr>游ゴシック</vt:lpstr>
      <vt:lpstr>游ゴシック Medium</vt:lpstr>
      <vt:lpstr>游ゴシック体 ミディアム</vt:lpstr>
      <vt:lpstr>Arial</vt:lpstr>
      <vt:lpstr>Segoe UI</vt:lpstr>
      <vt:lpstr>Times New Roman</vt:lpstr>
      <vt:lpstr>Wingdings</vt:lpstr>
      <vt:lpstr>1_デザインの設定</vt:lpstr>
      <vt:lpstr>ポンプの基礎知識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川本製作所_ポンプの基礎知識</dc:title>
  <cp:lastModifiedBy>hisamori2020@outlook.jp</cp:lastModifiedBy>
  <cp:revision>422</cp:revision>
  <cp:lastPrinted>2021-09-07T08:41:50Z</cp:lastPrinted>
  <dcterms:created xsi:type="dcterms:W3CDTF">2021-08-05T08:18:33Z</dcterms:created>
  <dcterms:modified xsi:type="dcterms:W3CDTF">2021-09-19T11:30:16Z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2021-08-05T00:00:00Z</vt:filetime>
  </property>
  <property fmtid="{D5CDD505-2E9C-101B-9397-08002B2CF9AE}" pid="3" name="Creator">
    <vt:lpwstr>Adobe Illustrator CC 23.1 (Macintosh)</vt:lpwstr>
  </property>
  <property fmtid="{D5CDD505-2E9C-101B-9397-08002B2CF9AE}" pid="4" name="LastSaved">
    <vt:filetime>2021-08-05T00:00:00Z</vt:filetime>
  </property>
</Properties>
</file>